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template.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7" r:id="rId5"/>
    <p:sldId id="258" r:id="rId6"/>
    <p:sldId id="259"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56" autoAdjust="0"/>
  </p:normalViewPr>
  <p:slideViewPr>
    <p:cSldViewPr snapToGrid="0" snapToObjects="1">
      <p:cViewPr varScale="1">
        <p:scale>
          <a:sx n="88" d="100"/>
          <a:sy n="88"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625986-AF38-4AEF-B02A-FE076D47F53C}" type="datetimeFigureOut">
              <a:rPr lang="nl-NL" smtClean="0"/>
              <a:t>14-2-2017</a:t>
            </a:fld>
            <a:endParaRPr lang="nl-NL"/>
          </a:p>
        </p:txBody>
      </p:sp>
      <p:sp>
        <p:nvSpPr>
          <p:cNvPr id="4" name="Tijdelijke aanduiding voor dia-afbeelding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EC8BBCF-3F11-4143-98E6-36BB516B9A4F}" type="slidenum">
              <a:rPr lang="nl-NL" smtClean="0"/>
              <a:t>‹nr.›</a:t>
            </a:fld>
            <a:endParaRPr lang="nl-NL"/>
          </a:p>
        </p:txBody>
      </p:sp>
    </p:spTree>
    <p:extLst>
      <p:ext uri="{BB962C8B-B14F-4D97-AF65-F5344CB8AC3E}">
        <p14:creationId xmlns:p14="http://schemas.microsoft.com/office/powerpoint/2010/main" val="88516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39299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39036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87547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03541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5814B29C-9D1F-3D43-9B6D-1D140C974B20}"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61070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5814B29C-9D1F-3D43-9B6D-1D140C974B20}"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90863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5814B29C-9D1F-3D43-9B6D-1D140C974B20}"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4946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5814B29C-9D1F-3D43-9B6D-1D140C974B20}"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59529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4B29C-9D1F-3D43-9B6D-1D140C974B20}"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59065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5814B29C-9D1F-3D43-9B6D-1D140C974B20}"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81786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5814B29C-9D1F-3D43-9B6D-1D140C974B20}"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02457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4B29C-9D1F-3D43-9B6D-1D140C974B20}" type="datetimeFigureOut">
              <a:rPr lang="en-US" smtClean="0"/>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2AA20-3C7A-5C4F-899D-B6C6F202926B}" type="slidenum">
              <a:rPr lang="en-US" smtClean="0"/>
              <a:t>‹nr.›</a:t>
            </a:fld>
            <a:endParaRPr lang="en-US"/>
          </a:p>
        </p:txBody>
      </p:sp>
    </p:spTree>
    <p:extLst>
      <p:ext uri="{BB962C8B-B14F-4D97-AF65-F5344CB8AC3E}">
        <p14:creationId xmlns:p14="http://schemas.microsoft.com/office/powerpoint/2010/main" val="349592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frm=1&amp;source=images&amp;cd=&amp;cad=rja&amp;docid=1jmd0scJP-OyAM&amp;tbnid=gwC8PwnvuL2PbM:&amp;ved=0CAUQjRw&amp;url=http://123management.nl/0/030_cultuur/a300_cultuur_13_conflictstijlen.html&amp;ei=XY1zUoexB4_Ksgbxj4DADA&amp;bvm=bv.55819444,d.Yms&amp;psig=AFQjCNE4Og3mCwQt8aWU6zyW8-1aGMOwAQ&amp;ust=138339084150836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69129" y="4657421"/>
            <a:ext cx="652419" cy="566576"/>
          </a:xfrm>
          <a:prstGeom prst="rect">
            <a:avLst/>
          </a:prstGeom>
        </p:spPr>
      </p:pic>
      <p:pic>
        <p:nvPicPr>
          <p:cNvPr id="7" name="Picture 6"/>
          <p:cNvPicPr>
            <a:picLocks noChangeAspect="1"/>
          </p:cNvPicPr>
          <p:nvPr/>
        </p:nvPicPr>
        <p:blipFill>
          <a:blip r:embed="rId3"/>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9" name="Rectangle 5"/>
          <p:cNvSpPr txBox="1">
            <a:spLocks noChangeArrowheads="1"/>
          </p:cNvSpPr>
          <p:nvPr/>
        </p:nvSpPr>
        <p:spPr>
          <a:xfrm>
            <a:off x="2286000" y="2924175"/>
            <a:ext cx="6858000" cy="3025775"/>
          </a:xfrm>
          <a:prstGeom prst="rect">
            <a:avLst/>
          </a:prstGeom>
          <a:solidFill>
            <a:srgbClr val="A0824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a:buNone/>
            </a:pPr>
            <a:endParaRPr lang="nl-NL" sz="800" dirty="0" smtClean="0">
              <a:latin typeface="Eau Sans Book"/>
              <a:ea typeface="ヒラギノ角ゴ Pro W3"/>
              <a:cs typeface="Calibri" pitchFamily="34" charset="0"/>
            </a:endParaRPr>
          </a:p>
          <a:p>
            <a:pPr>
              <a:buFont typeface="Lucida Grande"/>
              <a:buNone/>
            </a:pPr>
            <a:endParaRPr lang="nl-NL" sz="800" dirty="0" smtClean="0">
              <a:latin typeface="Calibri" pitchFamily="34" charset="0"/>
              <a:ea typeface="ヒラギノ角ゴ Pro W3"/>
              <a:cs typeface="Calibri" pitchFamily="34" charset="0"/>
            </a:endParaRPr>
          </a:p>
          <a:p>
            <a:pPr>
              <a:buFont typeface="Lucida Grande"/>
              <a:buNone/>
            </a:pPr>
            <a:r>
              <a:rPr lang="nl-NL" b="1" dirty="0" smtClean="0">
                <a:latin typeface="Calibri" pitchFamily="34" charset="0"/>
                <a:ea typeface="ヒラギノ角ゴ Pro W3"/>
                <a:cs typeface="Calibri" pitchFamily="34" charset="0"/>
              </a:rPr>
              <a:t>Onderhandelen: een kunst apart</a:t>
            </a:r>
          </a:p>
          <a:p>
            <a:pPr>
              <a:buFont typeface="Lucida Grande"/>
              <a:buNone/>
            </a:pPr>
            <a:endParaRPr lang="nl-NL" b="1" dirty="0" smtClean="0">
              <a:latin typeface="Calibri" pitchFamily="34" charset="0"/>
              <a:ea typeface="ヒラギノ角ゴ Pro W3"/>
              <a:cs typeface="Calibri" pitchFamily="34" charset="0"/>
            </a:endParaRPr>
          </a:p>
          <a:p>
            <a:pPr>
              <a:buFont typeface="Lucida Grande"/>
              <a:buNone/>
            </a:pPr>
            <a:endParaRPr lang="nl-NL" b="1" dirty="0" smtClean="0">
              <a:latin typeface="Calibri" pitchFamily="34" charset="0"/>
              <a:ea typeface="ヒラギノ角ゴ Pro W3"/>
              <a:cs typeface="Calibri" pitchFamily="34" charset="0"/>
            </a:endParaRPr>
          </a:p>
        </p:txBody>
      </p:sp>
    </p:spTree>
    <p:extLst>
      <p:ext uri="{BB962C8B-B14F-4D97-AF65-F5344CB8AC3E}">
        <p14:creationId xmlns:p14="http://schemas.microsoft.com/office/powerpoint/2010/main" val="407837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1547813" y="1991089"/>
            <a:ext cx="7354887" cy="620712"/>
          </a:xfrm>
        </p:spPr>
        <p:txBody>
          <a:bodyPr/>
          <a:lstStyle/>
          <a:p>
            <a:pPr eaLnBrk="1" hangingPunct="1"/>
            <a:r>
              <a:rPr lang="nl-NL" sz="3200" b="1" dirty="0" smtClean="0">
                <a:latin typeface="Calibri" pitchFamily="34" charset="0"/>
                <a:ea typeface="ヒラギノ角ゴ Pro W3"/>
                <a:cs typeface="Calibri" pitchFamily="34" charset="0"/>
              </a:rPr>
              <a:t>	Onderhandelingsproces</a:t>
            </a:r>
          </a:p>
        </p:txBody>
      </p:sp>
      <p:sp>
        <p:nvSpPr>
          <p:cNvPr id="5" name="Tijdelijke aanduiding voor inhoud 2"/>
          <p:cNvSpPr>
            <a:spLocks noGrp="1"/>
          </p:cNvSpPr>
          <p:nvPr>
            <p:ph idx="1"/>
          </p:nvPr>
        </p:nvSpPr>
        <p:spPr>
          <a:xfrm>
            <a:off x="1068388" y="2999151"/>
            <a:ext cx="7319962" cy="3312889"/>
          </a:xfrm>
        </p:spPr>
        <p:txBody>
          <a:bodyPr>
            <a:normAutofit fontScale="92500" lnSpcReduction="20000"/>
          </a:bodyPr>
          <a:lstStyle/>
          <a:p>
            <a:pPr marL="0" indent="0" eaLnBrk="1" hangingPunct="1">
              <a:buFont typeface="Lucida Grande"/>
              <a:buNone/>
            </a:pPr>
            <a:r>
              <a:rPr lang="nl-NL" sz="2800" u="sng" dirty="0" smtClean="0">
                <a:latin typeface="Calibri" pitchFamily="34" charset="0"/>
                <a:ea typeface="ヒラギノ角ゴ Pro W3"/>
                <a:cs typeface="Calibri" pitchFamily="34" charset="0"/>
              </a:rPr>
              <a:t>3 Discussie en onderzoeken</a:t>
            </a:r>
          </a:p>
          <a:p>
            <a:pPr marL="0" indent="0" eaLnBrk="1" hangingPunct="1">
              <a:buFontTx/>
              <a:buChar char="-"/>
            </a:pPr>
            <a:r>
              <a:rPr lang="nl-NL" sz="2400" dirty="0" smtClean="0">
                <a:latin typeface="Calibri" pitchFamily="34" charset="0"/>
                <a:ea typeface="ヒラギノ角ゴ Pro W3"/>
                <a:cs typeface="Calibri" pitchFamily="34" charset="0"/>
              </a:rPr>
              <a:t> Ga dieper in op uitgangspunten en verwachtingen</a:t>
            </a:r>
          </a:p>
          <a:p>
            <a:pPr marL="0" indent="0" eaLnBrk="1" hangingPunct="1">
              <a:buFontTx/>
              <a:buChar char="-"/>
            </a:pPr>
            <a:r>
              <a:rPr lang="nl-NL" sz="2400" dirty="0" smtClean="0">
                <a:latin typeface="Calibri" pitchFamily="34" charset="0"/>
                <a:ea typeface="ヒラギノ角ゴ Pro W3"/>
                <a:cs typeface="Calibri" pitchFamily="34" charset="0"/>
              </a:rPr>
              <a:t> Zorg dat doel van jou en gesprekspartners duidelijk zijn</a:t>
            </a:r>
          </a:p>
          <a:p>
            <a:pPr marL="0" indent="0" eaLnBrk="1" hangingPunct="1">
              <a:buFontTx/>
              <a:buChar char="-"/>
            </a:pPr>
            <a:r>
              <a:rPr lang="nl-NL" sz="2400" dirty="0" smtClean="0">
                <a:latin typeface="Calibri" pitchFamily="34" charset="0"/>
                <a:ea typeface="ヒラギノ角ゴ Pro W3"/>
                <a:cs typeface="Calibri" pitchFamily="34" charset="0"/>
              </a:rPr>
              <a:t> Verlies onderhandelingsruimte niet uit het oog</a:t>
            </a:r>
          </a:p>
          <a:p>
            <a:pPr marL="0" indent="0" eaLnBrk="1" hangingPunct="1">
              <a:buFontTx/>
              <a:buChar char="-"/>
            </a:pPr>
            <a:r>
              <a:rPr lang="nl-NL" sz="2400" dirty="0" smtClean="0">
                <a:latin typeface="Calibri" pitchFamily="34" charset="0"/>
                <a:ea typeface="ヒラギノ角ゴ Pro W3"/>
                <a:cs typeface="Calibri" pitchFamily="34" charset="0"/>
              </a:rPr>
              <a:t> Luister goed</a:t>
            </a:r>
          </a:p>
          <a:p>
            <a:pPr marL="0" indent="0" eaLnBrk="1" hangingPunct="1">
              <a:buFontTx/>
              <a:buChar char="-"/>
            </a:pPr>
            <a:r>
              <a:rPr lang="nl-NL" sz="2400" dirty="0" smtClean="0">
                <a:latin typeface="Calibri" pitchFamily="34" charset="0"/>
                <a:ea typeface="ヒラギノ角ゴ Pro W3"/>
                <a:cs typeface="Calibri" pitchFamily="34" charset="0"/>
              </a:rPr>
              <a:t> Kijk wat overeenkomsten zijn</a:t>
            </a:r>
          </a:p>
          <a:p>
            <a:pPr marL="0" indent="0" eaLnBrk="1" hangingPunct="1">
              <a:buFontTx/>
              <a:buChar char="-"/>
            </a:pPr>
            <a:r>
              <a:rPr lang="nl-NL" sz="2400" dirty="0" smtClean="0">
                <a:latin typeface="Calibri" pitchFamily="34" charset="0"/>
                <a:ea typeface="ヒラギノ角ゴ Pro W3"/>
                <a:cs typeface="Calibri" pitchFamily="34" charset="0"/>
              </a:rPr>
              <a:t> Discussieer met respect</a:t>
            </a:r>
          </a:p>
          <a:p>
            <a:pPr marL="0" indent="0" eaLnBrk="1" hangingPunct="1">
              <a:buFontTx/>
              <a:buChar char="-"/>
            </a:pPr>
            <a:r>
              <a:rPr lang="nl-NL" sz="2400" dirty="0" smtClean="0">
                <a:latin typeface="Calibri" pitchFamily="34" charset="0"/>
                <a:ea typeface="ヒラギノ角ゴ Pro W3"/>
                <a:cs typeface="Calibri" pitchFamily="34" charset="0"/>
              </a:rPr>
              <a:t> Val niemand persoonlijk aan</a:t>
            </a:r>
          </a:p>
          <a:p>
            <a:pPr marL="0" indent="0" eaLnBrk="1" hangingPunct="1">
              <a:buFontTx/>
              <a:buChar char="-"/>
            </a:pPr>
            <a:r>
              <a:rPr lang="nl-NL" sz="2400" dirty="0" smtClean="0">
                <a:latin typeface="Calibri" pitchFamily="34" charset="0"/>
                <a:ea typeface="ヒラギノ角ゴ Pro W3"/>
                <a:cs typeface="Calibri" pitchFamily="34" charset="0"/>
              </a:rPr>
              <a:t> Non verbale communicatie is in deze fase erg belangrijk</a:t>
            </a:r>
          </a:p>
        </p:txBody>
      </p:sp>
    </p:spTree>
    <p:extLst>
      <p:ext uri="{BB962C8B-B14F-4D97-AF65-F5344CB8AC3E}">
        <p14:creationId xmlns:p14="http://schemas.microsoft.com/office/powerpoint/2010/main" val="220359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1547813" y="2200409"/>
            <a:ext cx="7354887" cy="620712"/>
          </a:xfrm>
        </p:spPr>
        <p:txBody>
          <a:bodyPr>
            <a:normAutofit fontScale="90000"/>
          </a:bodyPr>
          <a:lstStyle/>
          <a:p>
            <a:pPr eaLnBrk="1" hangingPunct="1"/>
            <a:r>
              <a:rPr lang="nl-NL" sz="3200" b="1" dirty="0" smtClean="0">
                <a:latin typeface="Calibri" pitchFamily="34" charset="0"/>
                <a:ea typeface="ヒラギノ角ゴ Pro W3"/>
                <a:cs typeface="Calibri" pitchFamily="34" charset="0"/>
              </a:rPr>
              <a:t>	Onderhandelingsproces</a:t>
            </a:r>
            <a:br>
              <a:rPr lang="nl-NL" sz="3200" b="1" dirty="0" smtClean="0">
                <a:latin typeface="Calibri" pitchFamily="34" charset="0"/>
                <a:ea typeface="ヒラギノ角ゴ Pro W3"/>
                <a:cs typeface="Calibri" pitchFamily="34" charset="0"/>
              </a:rPr>
            </a:br>
            <a:endParaRPr lang="nl-NL" sz="3200" b="1" dirty="0" smtClean="0">
              <a:latin typeface="Calibri" pitchFamily="34" charset="0"/>
              <a:ea typeface="ヒラギノ角ゴ Pro W3"/>
              <a:cs typeface="Calibri" pitchFamily="34" charset="0"/>
            </a:endParaRPr>
          </a:p>
        </p:txBody>
      </p:sp>
      <p:sp>
        <p:nvSpPr>
          <p:cNvPr id="5" name="Tijdelijke aanduiding voor inhoud 2"/>
          <p:cNvSpPr>
            <a:spLocks noGrp="1"/>
          </p:cNvSpPr>
          <p:nvPr>
            <p:ph idx="1"/>
          </p:nvPr>
        </p:nvSpPr>
        <p:spPr>
          <a:xfrm>
            <a:off x="1187450" y="2992571"/>
            <a:ext cx="6480175" cy="2808288"/>
          </a:xfrm>
        </p:spPr>
        <p:txBody>
          <a:bodyPr>
            <a:normAutofit/>
          </a:bodyPr>
          <a:lstStyle/>
          <a:p>
            <a:pPr marL="0" indent="0">
              <a:lnSpc>
                <a:spcPct val="80000"/>
              </a:lnSpc>
              <a:buFont typeface="Lucida Grande"/>
              <a:buNone/>
            </a:pPr>
            <a:endParaRPr lang="nl-NL" sz="2800" dirty="0" smtClean="0">
              <a:latin typeface="Calibri" pitchFamily="34" charset="0"/>
              <a:ea typeface="ヒラギノ角ゴ Pro W3"/>
              <a:cs typeface="Calibri" pitchFamily="34" charset="0"/>
            </a:endParaRPr>
          </a:p>
          <a:p>
            <a:pPr marL="0" indent="0">
              <a:lnSpc>
                <a:spcPct val="80000"/>
              </a:lnSpc>
              <a:buFont typeface="Lucida Grande"/>
              <a:buNone/>
            </a:pPr>
            <a:r>
              <a:rPr lang="nl-NL" sz="2800" u="sng" dirty="0" smtClean="0">
                <a:latin typeface="Calibri" pitchFamily="34" charset="0"/>
                <a:ea typeface="ヒラギノ角ゴ Pro W3"/>
                <a:cs typeface="Calibri" pitchFamily="34" charset="0"/>
              </a:rPr>
              <a:t>4 Loven en bieden</a:t>
            </a:r>
          </a:p>
          <a:p>
            <a:pPr marL="0" indent="0">
              <a:lnSpc>
                <a:spcPct val="80000"/>
              </a:lnSpc>
              <a:buFontTx/>
              <a:buChar char="-"/>
            </a:pPr>
            <a:r>
              <a:rPr lang="nl-NL" sz="2400" dirty="0" smtClean="0">
                <a:latin typeface="Calibri" pitchFamily="34" charset="0"/>
                <a:ea typeface="ヒラギノ角ゴ Pro W3"/>
                <a:cs typeface="Calibri" pitchFamily="34" charset="0"/>
              </a:rPr>
              <a:t> Vraag meer dan je verwacht te krijgen</a:t>
            </a:r>
          </a:p>
          <a:p>
            <a:pPr marL="0" indent="0">
              <a:lnSpc>
                <a:spcPct val="80000"/>
              </a:lnSpc>
              <a:buFontTx/>
              <a:buChar char="-"/>
            </a:pPr>
            <a:r>
              <a:rPr lang="nl-NL" sz="2400" dirty="0" smtClean="0">
                <a:latin typeface="Calibri" pitchFamily="34" charset="0"/>
                <a:ea typeface="ヒラギノ角ゴ Pro W3"/>
                <a:cs typeface="Calibri" pitchFamily="34" charset="0"/>
              </a:rPr>
              <a:t> Leg als eerste jouw bod op tafel</a:t>
            </a:r>
          </a:p>
          <a:p>
            <a:pPr marL="0" indent="0">
              <a:lnSpc>
                <a:spcPct val="80000"/>
              </a:lnSpc>
              <a:buFontTx/>
              <a:buChar char="-"/>
            </a:pPr>
            <a:r>
              <a:rPr lang="nl-NL" sz="2400" dirty="0" smtClean="0">
                <a:latin typeface="Calibri" pitchFamily="34" charset="0"/>
                <a:ea typeface="ヒラギノ角ゴ Pro W3"/>
                <a:cs typeface="Calibri" pitchFamily="34" charset="0"/>
              </a:rPr>
              <a:t> Wees geduldig</a:t>
            </a:r>
          </a:p>
          <a:p>
            <a:pPr marL="0" indent="0">
              <a:lnSpc>
                <a:spcPct val="80000"/>
              </a:lnSpc>
              <a:buFontTx/>
              <a:buChar char="-"/>
            </a:pPr>
            <a:r>
              <a:rPr lang="nl-NL" sz="2400" dirty="0" smtClean="0">
                <a:latin typeface="Calibri" pitchFamily="34" charset="0"/>
                <a:ea typeface="ヒラギノ角ゴ Pro W3"/>
                <a:cs typeface="Calibri" pitchFamily="34" charset="0"/>
              </a:rPr>
              <a:t> Zet soms iets ‘in de ijskast’</a:t>
            </a:r>
            <a:endParaRPr lang="nl-NL" sz="2800" dirty="0" smtClean="0">
              <a:latin typeface="Calibri" pitchFamily="34" charset="0"/>
              <a:ea typeface="ヒラギノ角ゴ Pro W3"/>
              <a:cs typeface="Calibri" pitchFamily="34" charset="0"/>
            </a:endParaRPr>
          </a:p>
          <a:p>
            <a:pPr marL="0" indent="0">
              <a:lnSpc>
                <a:spcPct val="80000"/>
              </a:lnSpc>
              <a:buFont typeface="Lucida Grande"/>
              <a:buNone/>
            </a:pPr>
            <a:endParaRPr lang="nl-NL" sz="2800" dirty="0" smtClean="0">
              <a:latin typeface="Calibri" pitchFamily="34" charset="0"/>
              <a:ea typeface="ヒラギノ角ゴ Pro W3"/>
              <a:cs typeface="Calibri" pitchFamily="34" charset="0"/>
            </a:endParaRPr>
          </a:p>
        </p:txBody>
      </p:sp>
    </p:spTree>
    <p:extLst>
      <p:ext uri="{BB962C8B-B14F-4D97-AF65-F5344CB8AC3E}">
        <p14:creationId xmlns:p14="http://schemas.microsoft.com/office/powerpoint/2010/main" val="418482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1547813" y="2189392"/>
            <a:ext cx="7354887" cy="620712"/>
          </a:xfrm>
        </p:spPr>
        <p:txBody>
          <a:bodyPr>
            <a:normAutofit fontScale="90000"/>
          </a:bodyPr>
          <a:lstStyle/>
          <a:p>
            <a:pPr eaLnBrk="1" hangingPunct="1"/>
            <a:r>
              <a:rPr lang="nl-NL" sz="3200" b="1" dirty="0" smtClean="0">
                <a:latin typeface="Calibri" pitchFamily="34" charset="0"/>
                <a:ea typeface="ヒラギノ角ゴ Pro W3"/>
                <a:cs typeface="Calibri" pitchFamily="34" charset="0"/>
              </a:rPr>
              <a:t>	Onderhandelingsproces</a:t>
            </a:r>
            <a:br>
              <a:rPr lang="nl-NL" sz="3200" b="1" dirty="0" smtClean="0">
                <a:latin typeface="Calibri" pitchFamily="34" charset="0"/>
                <a:ea typeface="ヒラギノ角ゴ Pro W3"/>
                <a:cs typeface="Calibri" pitchFamily="34" charset="0"/>
              </a:rPr>
            </a:br>
            <a:endParaRPr lang="nl-NL" sz="3200" b="1" dirty="0" smtClean="0">
              <a:latin typeface="Calibri" pitchFamily="34" charset="0"/>
              <a:ea typeface="ヒラギノ角ゴ Pro W3"/>
              <a:cs typeface="Calibri" pitchFamily="34" charset="0"/>
            </a:endParaRPr>
          </a:p>
        </p:txBody>
      </p:sp>
      <p:sp>
        <p:nvSpPr>
          <p:cNvPr id="5" name="Tijdelijke aanduiding voor inhoud 2"/>
          <p:cNvSpPr>
            <a:spLocks noGrp="1"/>
          </p:cNvSpPr>
          <p:nvPr>
            <p:ph idx="1"/>
          </p:nvPr>
        </p:nvSpPr>
        <p:spPr>
          <a:xfrm>
            <a:off x="1187450" y="2981554"/>
            <a:ext cx="6480175" cy="2808288"/>
          </a:xfrm>
        </p:spPr>
        <p:txBody>
          <a:bodyPr>
            <a:normAutofit/>
          </a:bodyPr>
          <a:lstStyle/>
          <a:p>
            <a:pPr marL="0" indent="0">
              <a:lnSpc>
                <a:spcPct val="80000"/>
              </a:lnSpc>
              <a:buFont typeface="Lucida Grande"/>
              <a:buNone/>
            </a:pPr>
            <a:endParaRPr lang="nl-NL" sz="2800" dirty="0" smtClean="0">
              <a:latin typeface="Calibri" pitchFamily="34" charset="0"/>
              <a:ea typeface="ヒラギノ角ゴ Pro W3"/>
              <a:cs typeface="Calibri" pitchFamily="34" charset="0"/>
            </a:endParaRPr>
          </a:p>
          <a:p>
            <a:pPr marL="0" indent="0">
              <a:lnSpc>
                <a:spcPct val="80000"/>
              </a:lnSpc>
              <a:buFont typeface="Lucida Grande"/>
              <a:buNone/>
            </a:pPr>
            <a:r>
              <a:rPr lang="nl-NL" sz="2800" u="sng" dirty="0" smtClean="0">
                <a:latin typeface="Calibri" pitchFamily="34" charset="0"/>
                <a:ea typeface="ヒラギノ角ゴ Pro W3"/>
                <a:cs typeface="Calibri" pitchFamily="34" charset="0"/>
              </a:rPr>
              <a:t>5 Compromis of impasse</a:t>
            </a:r>
          </a:p>
          <a:p>
            <a:pPr marL="0" indent="0">
              <a:lnSpc>
                <a:spcPct val="80000"/>
              </a:lnSpc>
              <a:buFontTx/>
              <a:buChar char="-"/>
            </a:pPr>
            <a:r>
              <a:rPr lang="nl-NL" sz="2400" dirty="0" smtClean="0">
                <a:latin typeface="Calibri" pitchFamily="34" charset="0"/>
                <a:ea typeface="ヒラギノ角ゴ Pro W3"/>
                <a:cs typeface="Calibri" pitchFamily="34" charset="0"/>
              </a:rPr>
              <a:t> Houd de afgesproken tijdsduur in de gaten</a:t>
            </a:r>
          </a:p>
          <a:p>
            <a:pPr marL="0" indent="0">
              <a:lnSpc>
                <a:spcPct val="80000"/>
              </a:lnSpc>
              <a:buFontTx/>
              <a:buChar char="-"/>
            </a:pPr>
            <a:r>
              <a:rPr lang="nl-NL" sz="2400" dirty="0" smtClean="0">
                <a:latin typeface="Calibri" pitchFamily="34" charset="0"/>
                <a:ea typeface="ヒラギノ角ゴ Pro W3"/>
                <a:cs typeface="Calibri" pitchFamily="34" charset="0"/>
              </a:rPr>
              <a:t> Bij ene impasse later opnieuw bij elkaar</a:t>
            </a:r>
          </a:p>
          <a:p>
            <a:pPr marL="0" indent="0">
              <a:lnSpc>
                <a:spcPct val="80000"/>
              </a:lnSpc>
              <a:buFontTx/>
              <a:buChar char="-"/>
            </a:pPr>
            <a:r>
              <a:rPr lang="nl-NL" sz="2400" dirty="0" smtClean="0">
                <a:latin typeface="Calibri" pitchFamily="34" charset="0"/>
                <a:ea typeface="ヒラギノ角ゴ Pro W3"/>
                <a:cs typeface="Calibri" pitchFamily="34" charset="0"/>
              </a:rPr>
              <a:t> Bij compromis: samenvatten en laat iedereen dit bevestigen</a:t>
            </a:r>
          </a:p>
          <a:p>
            <a:pPr marL="0" indent="0">
              <a:lnSpc>
                <a:spcPct val="80000"/>
              </a:lnSpc>
              <a:buFont typeface="Lucida Grande"/>
              <a:buNone/>
            </a:pPr>
            <a:endParaRPr lang="nl-NL" sz="2800" dirty="0" smtClean="0">
              <a:latin typeface="Calibri" pitchFamily="34" charset="0"/>
              <a:ea typeface="ヒラギノ角ゴ Pro W3"/>
              <a:cs typeface="Calibri" pitchFamily="34" charset="0"/>
            </a:endParaRPr>
          </a:p>
        </p:txBody>
      </p:sp>
    </p:spTree>
    <p:extLst>
      <p:ext uri="{BB962C8B-B14F-4D97-AF65-F5344CB8AC3E}">
        <p14:creationId xmlns:p14="http://schemas.microsoft.com/office/powerpoint/2010/main" val="145598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1547813" y="2189392"/>
            <a:ext cx="7354887" cy="620712"/>
          </a:xfrm>
        </p:spPr>
        <p:txBody>
          <a:bodyPr>
            <a:normAutofit fontScale="90000"/>
          </a:bodyPr>
          <a:lstStyle/>
          <a:p>
            <a:pPr eaLnBrk="1" hangingPunct="1"/>
            <a:r>
              <a:rPr lang="nl-NL" sz="3200" b="1" dirty="0" smtClean="0">
                <a:latin typeface="Calibri" pitchFamily="34" charset="0"/>
                <a:ea typeface="ヒラギノ角ゴ Pro W3"/>
                <a:cs typeface="Calibri" pitchFamily="34" charset="0"/>
              </a:rPr>
              <a:t>	De rol van emoties bij onderhandelingen</a:t>
            </a:r>
            <a:br>
              <a:rPr lang="nl-NL" sz="3200" b="1" dirty="0" smtClean="0">
                <a:latin typeface="Calibri" pitchFamily="34" charset="0"/>
                <a:ea typeface="ヒラギノ角ゴ Pro W3"/>
                <a:cs typeface="Calibri" pitchFamily="34" charset="0"/>
              </a:rPr>
            </a:br>
            <a:endParaRPr lang="nl-NL" sz="3200" b="1" dirty="0" smtClean="0">
              <a:latin typeface="Calibri" pitchFamily="34" charset="0"/>
              <a:ea typeface="ヒラギノ角ゴ Pro W3"/>
              <a:cs typeface="Calibri" pitchFamily="34" charset="0"/>
            </a:endParaRPr>
          </a:p>
        </p:txBody>
      </p:sp>
      <p:sp>
        <p:nvSpPr>
          <p:cNvPr id="5" name="Tijdelijke aanduiding voor inhoud 2"/>
          <p:cNvSpPr>
            <a:spLocks noGrp="1"/>
          </p:cNvSpPr>
          <p:nvPr>
            <p:ph idx="1"/>
          </p:nvPr>
        </p:nvSpPr>
        <p:spPr>
          <a:xfrm>
            <a:off x="1187450" y="2981554"/>
            <a:ext cx="6480175" cy="2808288"/>
          </a:xfrm>
        </p:spPr>
        <p:txBody>
          <a:bodyPr>
            <a:normAutofit/>
          </a:bodyPr>
          <a:lstStyle/>
          <a:p>
            <a:pPr marL="0" indent="0">
              <a:lnSpc>
                <a:spcPct val="80000"/>
              </a:lnSpc>
              <a:buFont typeface="Lucida Grande"/>
              <a:buNone/>
            </a:pPr>
            <a:endParaRPr lang="nl-NL" sz="2800" dirty="0" smtClean="0">
              <a:latin typeface="Calibri" pitchFamily="34" charset="0"/>
              <a:ea typeface="ヒラギノ角ゴ Pro W3"/>
              <a:cs typeface="Calibri" pitchFamily="34" charset="0"/>
            </a:endParaRPr>
          </a:p>
          <a:p>
            <a:pPr marL="0" indent="0">
              <a:lnSpc>
                <a:spcPct val="80000"/>
              </a:lnSpc>
              <a:buFont typeface="Lucida Grande"/>
              <a:buNone/>
            </a:pPr>
            <a:r>
              <a:rPr lang="nl-NL" sz="2800" dirty="0" smtClean="0">
                <a:latin typeface="Calibri" pitchFamily="34" charset="0"/>
                <a:ea typeface="ヒラギノ角ゴ Pro W3"/>
                <a:cs typeface="Calibri" pitchFamily="34" charset="0"/>
              </a:rPr>
              <a:t>- </a:t>
            </a:r>
            <a:r>
              <a:rPr lang="nl-NL" sz="2400" dirty="0" smtClean="0">
                <a:latin typeface="Calibri" pitchFamily="34" charset="0"/>
                <a:ea typeface="ヒラギノ角ゴ Pro W3"/>
                <a:cs typeface="Calibri" pitchFamily="34" charset="0"/>
              </a:rPr>
              <a:t>Humor breekt spanning en/of impasse</a:t>
            </a:r>
          </a:p>
          <a:p>
            <a:pPr marL="0" indent="0">
              <a:lnSpc>
                <a:spcPct val="80000"/>
              </a:lnSpc>
              <a:buFont typeface="Lucida Grande"/>
              <a:buNone/>
            </a:pPr>
            <a:r>
              <a:rPr lang="nl-NL" sz="2400" dirty="0" smtClean="0">
                <a:latin typeface="Calibri" pitchFamily="34" charset="0"/>
                <a:ea typeface="ヒラギノ角ゴ Pro W3"/>
                <a:cs typeface="Calibri" pitchFamily="34" charset="0"/>
              </a:rPr>
              <a:t>- Assertiviteit, vraagtechnieken, overtuigingskracht</a:t>
            </a:r>
          </a:p>
          <a:p>
            <a:pPr marL="0" indent="0">
              <a:lnSpc>
                <a:spcPct val="80000"/>
              </a:lnSpc>
              <a:buFont typeface="Lucida Grande"/>
              <a:buNone/>
            </a:pPr>
            <a:r>
              <a:rPr lang="nl-NL" sz="2800" dirty="0" smtClean="0">
                <a:latin typeface="Calibri" pitchFamily="34" charset="0"/>
                <a:ea typeface="ヒラギノ角ゴ Pro W3"/>
                <a:cs typeface="Calibri" pitchFamily="34" charset="0"/>
              </a:rPr>
              <a:t>	</a:t>
            </a:r>
          </a:p>
          <a:p>
            <a:pPr marL="0" indent="0">
              <a:lnSpc>
                <a:spcPct val="80000"/>
              </a:lnSpc>
              <a:buFont typeface="Lucida Grande"/>
              <a:buNone/>
            </a:pPr>
            <a:endParaRPr lang="nl-NL" sz="2800" dirty="0" smtClean="0">
              <a:latin typeface="Calibri" pitchFamily="34" charset="0"/>
              <a:ea typeface="ヒラギノ角ゴ Pro W3"/>
              <a:cs typeface="Calibri" pitchFamily="34" charset="0"/>
            </a:endParaRPr>
          </a:p>
        </p:txBody>
      </p:sp>
    </p:spTree>
    <p:extLst>
      <p:ext uri="{BB962C8B-B14F-4D97-AF65-F5344CB8AC3E}">
        <p14:creationId xmlns:p14="http://schemas.microsoft.com/office/powerpoint/2010/main" val="224005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0" y="1762704"/>
            <a:ext cx="8615363" cy="1196751"/>
          </a:xfrm>
        </p:spPr>
        <p:txBody>
          <a:bodyPr>
            <a:normAutofit/>
          </a:bodyPr>
          <a:lstStyle/>
          <a:p>
            <a:r>
              <a:rPr lang="nl-NL" sz="3200" dirty="0" smtClean="0">
                <a:latin typeface="Calibri" pitchFamily="34" charset="0"/>
                <a:ea typeface="ヒラギノ角ゴ Pro W3"/>
                <a:cs typeface="Calibri" pitchFamily="34" charset="0"/>
              </a:rPr>
              <a:t>	</a:t>
            </a:r>
            <a:r>
              <a:rPr lang="nl-NL" sz="3200" b="1" dirty="0" smtClean="0">
                <a:latin typeface="Calibri" pitchFamily="34" charset="0"/>
                <a:ea typeface="ヒラギノ角ゴ Pro W3"/>
                <a:cs typeface="Calibri" pitchFamily="34" charset="0"/>
              </a:rPr>
              <a:t>Tien regels voor succesvolle onderhandeling</a:t>
            </a:r>
          </a:p>
        </p:txBody>
      </p:sp>
      <p:sp>
        <p:nvSpPr>
          <p:cNvPr id="5" name="Tijdelijke aanduiding voor inhoud 2"/>
          <p:cNvSpPr>
            <a:spLocks noGrp="1"/>
          </p:cNvSpPr>
          <p:nvPr>
            <p:ph idx="1"/>
          </p:nvPr>
        </p:nvSpPr>
        <p:spPr>
          <a:xfrm>
            <a:off x="457200" y="2887447"/>
            <a:ext cx="8229600" cy="3513353"/>
          </a:xfrm>
        </p:spPr>
        <p:txBody>
          <a:bodyPr>
            <a:normAutofit/>
          </a:bodyPr>
          <a:lstStyle/>
          <a:p>
            <a:pPr marL="0" indent="0">
              <a:buFont typeface="Lucida Grande"/>
              <a:buNone/>
              <a:defRPr/>
            </a:pPr>
            <a:r>
              <a:rPr lang="nl-NL" sz="1800" dirty="0" smtClean="0">
                <a:latin typeface="Calibri" panose="020F0502020204030204" pitchFamily="34" charset="0"/>
              </a:rPr>
              <a:t>1 Zorg voor een goede voorbereiding</a:t>
            </a:r>
          </a:p>
          <a:p>
            <a:pPr marL="0" indent="0">
              <a:buFont typeface="Lucida Grande"/>
              <a:buNone/>
              <a:defRPr/>
            </a:pPr>
            <a:r>
              <a:rPr lang="nl-NL" sz="1800" dirty="0" smtClean="0">
                <a:latin typeface="Calibri" panose="020F0502020204030204" pitchFamily="34" charset="0"/>
              </a:rPr>
              <a:t>2 Moet je wel een onderhandeling ingaan?</a:t>
            </a:r>
          </a:p>
          <a:p>
            <a:pPr marL="0" indent="0">
              <a:buFont typeface="Lucida Grande"/>
              <a:buNone/>
              <a:defRPr/>
            </a:pPr>
            <a:r>
              <a:rPr lang="nl-NL" sz="1800" dirty="0" smtClean="0">
                <a:latin typeface="Calibri" panose="020F0502020204030204" pitchFamily="34" charset="0"/>
              </a:rPr>
              <a:t>3 Onderhandelen doe je niet alleen</a:t>
            </a:r>
          </a:p>
          <a:p>
            <a:pPr marL="0" indent="0">
              <a:buFont typeface="Lucida Grande"/>
              <a:buNone/>
              <a:defRPr/>
            </a:pPr>
            <a:r>
              <a:rPr lang="nl-NL" sz="1800" dirty="0" smtClean="0">
                <a:latin typeface="Calibri" panose="020F0502020204030204" pitchFamily="34" charset="0"/>
              </a:rPr>
              <a:t>4 Wat zijn onder- en bovengrenzen?</a:t>
            </a:r>
          </a:p>
          <a:p>
            <a:pPr marL="0" indent="0">
              <a:buFont typeface="Lucida Grande"/>
              <a:buNone/>
              <a:defRPr/>
            </a:pPr>
            <a:r>
              <a:rPr lang="nl-NL" sz="1800" dirty="0" smtClean="0">
                <a:latin typeface="Calibri" panose="020F0502020204030204" pitchFamily="34" charset="0"/>
              </a:rPr>
              <a:t>5 Stop op tijd</a:t>
            </a:r>
          </a:p>
          <a:p>
            <a:pPr marL="0" indent="0">
              <a:buFont typeface="Lucida Grande"/>
              <a:buNone/>
              <a:defRPr/>
            </a:pPr>
            <a:r>
              <a:rPr lang="nl-NL" sz="1800" dirty="0" smtClean="0">
                <a:latin typeface="Calibri" panose="020F0502020204030204" pitchFamily="34" charset="0"/>
              </a:rPr>
              <a:t>6 Hard op de zaak, zacht tegen de persoon</a:t>
            </a:r>
          </a:p>
          <a:p>
            <a:pPr marL="0" indent="0">
              <a:buFont typeface="Lucida Grande"/>
              <a:buNone/>
              <a:defRPr/>
            </a:pPr>
            <a:r>
              <a:rPr lang="nl-NL" sz="1800" dirty="0" smtClean="0">
                <a:latin typeface="Calibri" panose="020F0502020204030204" pitchFamily="34" charset="0"/>
              </a:rPr>
              <a:t>7 Bepaal de onderhandelingsruimte</a:t>
            </a:r>
          </a:p>
          <a:p>
            <a:pPr marL="0" indent="0">
              <a:buFont typeface="Lucida Grande"/>
              <a:buNone/>
              <a:defRPr/>
            </a:pPr>
            <a:r>
              <a:rPr lang="nl-NL" sz="1800" dirty="0" smtClean="0">
                <a:latin typeface="Calibri" panose="020F0502020204030204" pitchFamily="34" charset="0"/>
              </a:rPr>
              <a:t>8 Zet hoog in</a:t>
            </a:r>
          </a:p>
          <a:p>
            <a:pPr marL="0" indent="0">
              <a:buFont typeface="Lucida Grande"/>
              <a:buNone/>
              <a:defRPr/>
            </a:pPr>
            <a:r>
              <a:rPr lang="nl-NL" sz="1800" dirty="0" smtClean="0">
                <a:latin typeface="Calibri" panose="020F0502020204030204" pitchFamily="34" charset="0"/>
              </a:rPr>
              <a:t>9 Las een pauze in</a:t>
            </a:r>
          </a:p>
          <a:p>
            <a:pPr marL="0" indent="0">
              <a:buFont typeface="Lucida Grande"/>
              <a:buNone/>
              <a:defRPr/>
            </a:pPr>
            <a:r>
              <a:rPr lang="nl-NL" sz="1800" dirty="0" smtClean="0">
                <a:latin typeface="Calibri" panose="020F0502020204030204" pitchFamily="34" charset="0"/>
              </a:rPr>
              <a:t>10 Blijf jezelf</a:t>
            </a:r>
          </a:p>
          <a:p>
            <a:pPr marL="0" indent="0">
              <a:buFont typeface="Lucida Grande"/>
              <a:buNone/>
              <a:defRPr/>
            </a:pPr>
            <a:endParaRPr lang="nl-NL" sz="1800" dirty="0" smtClean="0">
              <a:latin typeface="Calibri" panose="020F0502020204030204" pitchFamily="34" charset="0"/>
            </a:endParaRPr>
          </a:p>
        </p:txBody>
      </p:sp>
    </p:spTree>
    <p:extLst>
      <p:ext uri="{BB962C8B-B14F-4D97-AF65-F5344CB8AC3E}">
        <p14:creationId xmlns:p14="http://schemas.microsoft.com/office/powerpoint/2010/main" val="254819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0" y="1965542"/>
            <a:ext cx="8615363" cy="1224136"/>
          </a:xfrm>
        </p:spPr>
        <p:txBody>
          <a:bodyPr>
            <a:normAutofit/>
          </a:bodyPr>
          <a:lstStyle/>
          <a:p>
            <a:r>
              <a:rPr lang="nl-NL" sz="3200" dirty="0" smtClean="0">
                <a:latin typeface="Calibri" pitchFamily="34" charset="0"/>
                <a:ea typeface="ヒラギノ角ゴ Pro W3"/>
                <a:cs typeface="Calibri" pitchFamily="34" charset="0"/>
              </a:rPr>
              <a:t>	</a:t>
            </a:r>
            <a:r>
              <a:rPr lang="nl-NL" sz="3200" b="1" dirty="0" smtClean="0">
                <a:latin typeface="Calibri" pitchFamily="34" charset="0"/>
                <a:ea typeface="ヒラギノ角ゴ Pro W3"/>
                <a:cs typeface="Calibri" pitchFamily="34" charset="0"/>
              </a:rPr>
              <a:t>De onderhandelaar</a:t>
            </a:r>
          </a:p>
        </p:txBody>
      </p:sp>
      <p:sp>
        <p:nvSpPr>
          <p:cNvPr id="5" name="Tijdelijke aanduiding voor inhoud 2"/>
          <p:cNvSpPr>
            <a:spLocks noGrp="1"/>
          </p:cNvSpPr>
          <p:nvPr>
            <p:ph idx="1"/>
          </p:nvPr>
        </p:nvSpPr>
        <p:spPr>
          <a:xfrm>
            <a:off x="457200" y="3405702"/>
            <a:ext cx="8229600" cy="2429041"/>
          </a:xfrm>
        </p:spPr>
        <p:txBody>
          <a:bodyPr>
            <a:normAutofit/>
          </a:bodyPr>
          <a:lstStyle/>
          <a:p>
            <a:pPr marL="0" indent="0">
              <a:buFont typeface="Lucida Grande"/>
              <a:buNone/>
              <a:defRPr/>
            </a:pPr>
            <a:r>
              <a:rPr lang="nl-NL" sz="2400" dirty="0" smtClean="0">
                <a:latin typeface="Calibri" panose="020F0502020204030204" pitchFamily="34" charset="0"/>
              </a:rPr>
              <a:t>1 Goede/Effectieve onderhandelaar</a:t>
            </a:r>
          </a:p>
          <a:p>
            <a:pPr marL="0" indent="0">
              <a:buFont typeface="Lucida Grande"/>
              <a:buNone/>
              <a:defRPr/>
            </a:pPr>
            <a:r>
              <a:rPr lang="nl-NL" sz="2400" dirty="0" smtClean="0">
                <a:latin typeface="Calibri" panose="020F0502020204030204" pitchFamily="34" charset="0"/>
              </a:rPr>
              <a:t>2 Slechte op zichzelf gerichte onderhandelaar</a:t>
            </a:r>
          </a:p>
          <a:p>
            <a:pPr marL="0" indent="0">
              <a:buFont typeface="Lucida Grande"/>
              <a:buNone/>
              <a:defRPr/>
            </a:pPr>
            <a:r>
              <a:rPr lang="nl-NL" sz="2400" dirty="0" smtClean="0">
                <a:latin typeface="Calibri" panose="020F0502020204030204" pitchFamily="34" charset="0"/>
              </a:rPr>
              <a:t>3 Gewiekste onderhandelaar met ‘</a:t>
            </a:r>
            <a:r>
              <a:rPr lang="nl-NL" sz="2400" dirty="0" err="1" smtClean="0">
                <a:latin typeface="Calibri" panose="020F0502020204030204" pitchFamily="34" charset="0"/>
              </a:rPr>
              <a:t>dirty</a:t>
            </a:r>
            <a:r>
              <a:rPr lang="nl-NL" sz="2400" dirty="0" smtClean="0">
                <a:latin typeface="Calibri" panose="020F0502020204030204" pitchFamily="34" charset="0"/>
              </a:rPr>
              <a:t> </a:t>
            </a:r>
            <a:r>
              <a:rPr lang="nl-NL" sz="2400" dirty="0" err="1" smtClean="0">
                <a:latin typeface="Calibri" panose="020F0502020204030204" pitchFamily="34" charset="0"/>
              </a:rPr>
              <a:t>tricks</a:t>
            </a:r>
            <a:r>
              <a:rPr lang="nl-NL" sz="2400" dirty="0" smtClean="0">
                <a:latin typeface="Calibri" panose="020F0502020204030204" pitchFamily="34" charset="0"/>
              </a:rPr>
              <a:t>’</a:t>
            </a:r>
          </a:p>
        </p:txBody>
      </p:sp>
    </p:spTree>
    <p:extLst>
      <p:ext uri="{BB962C8B-B14F-4D97-AF65-F5344CB8AC3E}">
        <p14:creationId xmlns:p14="http://schemas.microsoft.com/office/powerpoint/2010/main" val="2531324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0" y="1888425"/>
            <a:ext cx="8615363" cy="1034735"/>
          </a:xfrm>
        </p:spPr>
        <p:txBody>
          <a:bodyPr>
            <a:normAutofit/>
          </a:bodyPr>
          <a:lstStyle/>
          <a:p>
            <a:r>
              <a:rPr lang="nl-NL" sz="3200" dirty="0" smtClean="0">
                <a:latin typeface="Calibri" pitchFamily="34" charset="0"/>
                <a:ea typeface="ヒラギノ角ゴ Pro W3"/>
                <a:cs typeface="Calibri" pitchFamily="34" charset="0"/>
              </a:rPr>
              <a:t>	</a:t>
            </a:r>
            <a:r>
              <a:rPr lang="nl-NL" sz="3200" b="1" dirty="0" smtClean="0">
                <a:latin typeface="Calibri" pitchFamily="34" charset="0"/>
                <a:ea typeface="ヒラギノ角ゴ Pro W3"/>
                <a:cs typeface="Calibri" pitchFamily="34" charset="0"/>
              </a:rPr>
              <a:t>Tot slot</a:t>
            </a:r>
          </a:p>
        </p:txBody>
      </p:sp>
      <p:sp>
        <p:nvSpPr>
          <p:cNvPr id="5" name="Tijdelijke aanduiding voor inhoud 2"/>
          <p:cNvSpPr>
            <a:spLocks noGrp="1"/>
          </p:cNvSpPr>
          <p:nvPr>
            <p:ph idx="1"/>
          </p:nvPr>
        </p:nvSpPr>
        <p:spPr>
          <a:xfrm>
            <a:off x="457200" y="3328585"/>
            <a:ext cx="8229600" cy="3314587"/>
          </a:xfrm>
        </p:spPr>
        <p:txBody>
          <a:bodyPr>
            <a:normAutofit/>
          </a:bodyPr>
          <a:lstStyle/>
          <a:p>
            <a:pPr marL="0" indent="0">
              <a:buFontTx/>
              <a:buChar char="-"/>
              <a:defRPr/>
            </a:pPr>
            <a:r>
              <a:rPr lang="nl-NL" sz="2400" dirty="0" smtClean="0">
                <a:latin typeface="Calibri" panose="020F0502020204030204" pitchFamily="34" charset="0"/>
              </a:rPr>
              <a:t> Onderhandelingssituaties komen heel vaak voor</a:t>
            </a:r>
          </a:p>
          <a:p>
            <a:pPr marL="0" indent="0">
              <a:buFontTx/>
              <a:buChar char="-"/>
              <a:defRPr/>
            </a:pPr>
            <a:r>
              <a:rPr lang="nl-NL" sz="2400" dirty="0" smtClean="0">
                <a:latin typeface="Calibri" panose="020F0502020204030204" pitchFamily="34" charset="0"/>
              </a:rPr>
              <a:t> Gaat niet om gelijk of zin te krijgen</a:t>
            </a:r>
          </a:p>
          <a:p>
            <a:pPr marL="0" indent="0">
              <a:buFontTx/>
              <a:buChar char="-"/>
              <a:defRPr/>
            </a:pPr>
            <a:r>
              <a:rPr lang="nl-NL" sz="2400" dirty="0" smtClean="0">
                <a:latin typeface="Calibri" panose="020F0502020204030204" pitchFamily="34" charset="0"/>
              </a:rPr>
              <a:t> Gaat om dat beide partijen tevreden zijn</a:t>
            </a:r>
          </a:p>
          <a:p>
            <a:pPr marL="0" indent="0">
              <a:buFontTx/>
              <a:buChar char="-"/>
              <a:defRPr/>
            </a:pPr>
            <a:r>
              <a:rPr lang="nl-NL" sz="2400" dirty="0" smtClean="0">
                <a:latin typeface="Calibri" panose="020F0502020204030204" pitchFamily="34" charset="0"/>
              </a:rPr>
              <a:t> Niet de bedoeling tot het uiterste te gaan</a:t>
            </a:r>
          </a:p>
          <a:p>
            <a:pPr marL="0" indent="0">
              <a:buFontTx/>
              <a:buChar char="-"/>
              <a:defRPr/>
            </a:pPr>
            <a:r>
              <a:rPr lang="nl-NL" sz="2400" dirty="0" smtClean="0">
                <a:latin typeface="Calibri" panose="020F0502020204030204" pitchFamily="34" charset="0"/>
              </a:rPr>
              <a:t> Niet op de persoon spelen</a:t>
            </a:r>
          </a:p>
          <a:p>
            <a:pPr marL="0" indent="0">
              <a:buFontTx/>
              <a:buChar char="-"/>
              <a:defRPr/>
            </a:pPr>
            <a:r>
              <a:rPr lang="nl-NL" sz="2400" dirty="0" smtClean="0">
                <a:latin typeface="Calibri" panose="020F0502020204030204" pitchFamily="34" charset="0"/>
              </a:rPr>
              <a:t> Laat trucjes achterwege</a:t>
            </a:r>
          </a:p>
          <a:p>
            <a:pPr marL="0" indent="0">
              <a:buFontTx/>
              <a:buChar char="-"/>
              <a:defRPr/>
            </a:pPr>
            <a:r>
              <a:rPr lang="nl-NL" sz="2400" dirty="0" smtClean="0">
                <a:latin typeface="Calibri" panose="020F0502020204030204" pitchFamily="34" charset="0"/>
              </a:rPr>
              <a:t> ONDERHANDELEN &gt; OEFENEN &gt; BETER ONDERHANDELEN</a:t>
            </a:r>
          </a:p>
        </p:txBody>
      </p:sp>
    </p:spTree>
    <p:extLst>
      <p:ext uri="{BB962C8B-B14F-4D97-AF65-F5344CB8AC3E}">
        <p14:creationId xmlns:p14="http://schemas.microsoft.com/office/powerpoint/2010/main" val="301445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9" name="Titel 1"/>
          <p:cNvSpPr>
            <a:spLocks noGrp="1"/>
          </p:cNvSpPr>
          <p:nvPr>
            <p:ph type="title"/>
          </p:nvPr>
        </p:nvSpPr>
        <p:spPr>
          <a:xfrm>
            <a:off x="1331913" y="2044247"/>
            <a:ext cx="7354887" cy="620713"/>
          </a:xfrm>
        </p:spPr>
        <p:txBody>
          <a:bodyPr/>
          <a:lstStyle/>
          <a:p>
            <a:pPr eaLnBrk="1" hangingPunct="1"/>
            <a:r>
              <a:rPr lang="nl-NL" sz="3200" b="1" dirty="0" smtClean="0">
                <a:latin typeface="Calibri" pitchFamily="34" charset="0"/>
                <a:ea typeface="ヒラギノ角ゴ Pro W3"/>
                <a:cs typeface="Calibri" pitchFamily="34" charset="0"/>
              </a:rPr>
              <a:t>Lesindeling</a:t>
            </a:r>
          </a:p>
        </p:txBody>
      </p:sp>
      <p:sp>
        <p:nvSpPr>
          <p:cNvPr id="10" name="Tijdelijke aanduiding voor inhoud 2"/>
          <p:cNvSpPr>
            <a:spLocks noGrp="1"/>
          </p:cNvSpPr>
          <p:nvPr>
            <p:ph idx="1"/>
          </p:nvPr>
        </p:nvSpPr>
        <p:spPr>
          <a:xfrm>
            <a:off x="539750" y="3085058"/>
            <a:ext cx="8075613" cy="2952750"/>
          </a:xfrm>
        </p:spPr>
        <p:txBody>
          <a:bodyPr>
            <a:normAutofit fontScale="92500" lnSpcReduction="20000"/>
          </a:bodyPr>
          <a:lstStyle/>
          <a:p>
            <a:pPr eaLnBrk="1" hangingPunct="1"/>
            <a:r>
              <a:rPr lang="nl-NL" sz="2800" dirty="0" smtClean="0">
                <a:latin typeface="Calibri" pitchFamily="34" charset="0"/>
                <a:ea typeface="ヒラギノ角ゴ Pro W3"/>
                <a:cs typeface="ヒラギノ角ゴ Pro W3"/>
              </a:rPr>
              <a:t>Principes en praktijk van onderhandelen</a:t>
            </a:r>
          </a:p>
          <a:p>
            <a:pPr eaLnBrk="1" hangingPunct="1"/>
            <a:endParaRPr lang="nl-NL" sz="2800" dirty="0" smtClean="0">
              <a:latin typeface="Calibri" pitchFamily="34" charset="0"/>
              <a:ea typeface="ヒラギノ角ゴ Pro W3"/>
              <a:cs typeface="ヒラギノ角ゴ Pro W3"/>
            </a:endParaRPr>
          </a:p>
          <a:p>
            <a:pPr eaLnBrk="1" hangingPunct="1"/>
            <a:r>
              <a:rPr lang="nl-NL" sz="2800" dirty="0" smtClean="0">
                <a:latin typeface="Calibri" pitchFamily="34" charset="0"/>
                <a:ea typeface="ヒラギノ角ゴ Pro W3"/>
                <a:cs typeface="ヒラギノ角ゴ Pro W3"/>
              </a:rPr>
              <a:t>5 opdrachten</a:t>
            </a:r>
          </a:p>
          <a:p>
            <a:pPr eaLnBrk="1" hangingPunct="1"/>
            <a:endParaRPr lang="nl-NL" sz="2800" dirty="0" smtClean="0">
              <a:latin typeface="Calibri" pitchFamily="34" charset="0"/>
              <a:ea typeface="ヒラギノ角ゴ Pro W3"/>
              <a:cs typeface="ヒラギノ角ゴ Pro W3"/>
            </a:endParaRPr>
          </a:p>
          <a:p>
            <a:pPr eaLnBrk="1" hangingPunct="1"/>
            <a:r>
              <a:rPr lang="nl-NL" sz="2800" dirty="0" smtClean="0">
                <a:latin typeface="Calibri" pitchFamily="34" charset="0"/>
                <a:ea typeface="ヒラギノ角ゴ Pro W3"/>
                <a:cs typeface="ヒラギノ角ゴ Pro W3"/>
              </a:rPr>
              <a:t>Klassikale nabespreking</a:t>
            </a:r>
          </a:p>
          <a:p>
            <a:pPr eaLnBrk="1" hangingPunct="1">
              <a:buNone/>
            </a:pPr>
            <a:endParaRPr lang="nl-NL" sz="2800" dirty="0" smtClean="0">
              <a:latin typeface="Calibri" pitchFamily="34" charset="0"/>
              <a:ea typeface="ヒラギノ角ゴ Pro W3"/>
              <a:cs typeface="ヒラギノ角ゴ Pro W3"/>
            </a:endParaRPr>
          </a:p>
          <a:p>
            <a:pPr eaLnBrk="1" hangingPunct="1"/>
            <a:r>
              <a:rPr lang="nl-NL" sz="2800" dirty="0" smtClean="0">
                <a:latin typeface="Calibri" pitchFamily="34" charset="0"/>
                <a:ea typeface="ヒラギノ角ゴ Pro W3"/>
                <a:cs typeface="ヒラギノ角ゴ Pro W3"/>
              </a:rPr>
              <a:t>Afsluiting</a:t>
            </a:r>
          </a:p>
        </p:txBody>
      </p:sp>
    </p:spTree>
    <p:extLst>
      <p:ext uri="{BB962C8B-B14F-4D97-AF65-F5344CB8AC3E}">
        <p14:creationId xmlns:p14="http://schemas.microsoft.com/office/powerpoint/2010/main" val="126767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9" name="Titel 1"/>
          <p:cNvSpPr>
            <a:spLocks noGrp="1"/>
          </p:cNvSpPr>
          <p:nvPr>
            <p:ph type="title"/>
          </p:nvPr>
        </p:nvSpPr>
        <p:spPr>
          <a:xfrm>
            <a:off x="1547813" y="2195072"/>
            <a:ext cx="7138987" cy="409575"/>
          </a:xfrm>
        </p:spPr>
        <p:txBody>
          <a:bodyPr>
            <a:normAutofit fontScale="90000"/>
          </a:bodyPr>
          <a:lstStyle/>
          <a:p>
            <a:r>
              <a:rPr lang="nl-NL" sz="3200" b="1" dirty="0" smtClean="0">
                <a:latin typeface="Calibri" pitchFamily="34" charset="0"/>
                <a:ea typeface="ヒラギノ角ゴ Pro W3"/>
                <a:cs typeface="ヒラギノ角ゴ Pro W3"/>
              </a:rPr>
              <a:t>Definitie</a:t>
            </a:r>
          </a:p>
        </p:txBody>
      </p:sp>
      <p:sp>
        <p:nvSpPr>
          <p:cNvPr id="10" name="Tijdelijke aanduiding voor inhoud 2"/>
          <p:cNvSpPr>
            <a:spLocks noGrp="1"/>
          </p:cNvSpPr>
          <p:nvPr>
            <p:ph idx="1"/>
          </p:nvPr>
        </p:nvSpPr>
        <p:spPr>
          <a:xfrm>
            <a:off x="900113" y="2276475"/>
            <a:ext cx="7138987" cy="3962400"/>
          </a:xfrm>
        </p:spPr>
        <p:txBody>
          <a:bodyPr/>
          <a:lstStyle/>
          <a:p>
            <a:pPr marL="0" indent="0">
              <a:buFont typeface="Lucida Grande"/>
              <a:buNone/>
              <a:defRPr/>
            </a:pPr>
            <a:endParaRPr lang="nl-NL" sz="2800" dirty="0" smtClean="0">
              <a:latin typeface="Calibri" pitchFamily="34" charset="0"/>
            </a:endParaRPr>
          </a:p>
          <a:p>
            <a:pPr marL="0" indent="0">
              <a:buFont typeface="Lucida Grande"/>
              <a:buNone/>
              <a:defRPr/>
            </a:pPr>
            <a:r>
              <a:rPr lang="nl-NL" sz="2800" dirty="0" smtClean="0">
                <a:latin typeface="Calibri" pitchFamily="34" charset="0"/>
              </a:rPr>
              <a:t>Onderhandelen is:</a:t>
            </a:r>
          </a:p>
          <a:p>
            <a:pPr marL="0" indent="0">
              <a:buFont typeface="Lucida Grande"/>
              <a:buNone/>
              <a:defRPr/>
            </a:pPr>
            <a:r>
              <a:rPr lang="nl-NL" sz="2800" dirty="0" smtClean="0">
                <a:latin typeface="Calibri" pitchFamily="34" charset="0"/>
              </a:rPr>
              <a:t>“Een vorm van overleg waarin </a:t>
            </a:r>
            <a:r>
              <a:rPr lang="nl-NL" sz="2800" dirty="0" err="1" smtClean="0">
                <a:latin typeface="Calibri" pitchFamily="34" charset="0"/>
              </a:rPr>
              <a:t>individu</a:t>
            </a:r>
            <a:r>
              <a:rPr lang="nl-NL" sz="2800" dirty="0" err="1" smtClean="0">
                <a:latin typeface="Calibri"/>
              </a:rPr>
              <a:t>ën</a:t>
            </a:r>
            <a:r>
              <a:rPr lang="nl-NL" sz="2800" dirty="0" smtClean="0">
                <a:latin typeface="Calibri"/>
              </a:rPr>
              <a:t> of groepen met deels tegengestelde belangen of wensen een compromis proberen te vinden die voor alle betrokkenen aanvaardbaar is.”</a:t>
            </a:r>
            <a:endParaRPr lang="nl-NL" sz="2800" dirty="0" smtClean="0">
              <a:latin typeface="Calibri" pitchFamily="34" charset="0"/>
            </a:endParaRPr>
          </a:p>
          <a:p>
            <a:pPr>
              <a:buFontTx/>
              <a:buNone/>
              <a:defRPr/>
            </a:pPr>
            <a:endParaRPr lang="nl-NL" sz="2800" dirty="0" smtClean="0"/>
          </a:p>
        </p:txBody>
      </p:sp>
    </p:spTree>
    <p:extLst>
      <p:ext uri="{BB962C8B-B14F-4D97-AF65-F5344CB8AC3E}">
        <p14:creationId xmlns:p14="http://schemas.microsoft.com/office/powerpoint/2010/main" val="243117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6" name="Tijdelijke aanduiding voor inhoud 2"/>
          <p:cNvSpPr>
            <a:spLocks noGrp="1"/>
          </p:cNvSpPr>
          <p:nvPr>
            <p:ph idx="1"/>
          </p:nvPr>
        </p:nvSpPr>
        <p:spPr>
          <a:xfrm>
            <a:off x="1042988" y="3138278"/>
            <a:ext cx="7633468" cy="3962400"/>
          </a:xfrm>
        </p:spPr>
        <p:txBody>
          <a:bodyPr>
            <a:normAutofit/>
          </a:bodyPr>
          <a:lstStyle/>
          <a:p>
            <a:pPr marL="0" indent="0">
              <a:buFont typeface="Lucida Grande"/>
              <a:buNone/>
            </a:pPr>
            <a:r>
              <a:rPr lang="nl-NL" sz="1800" dirty="0" smtClean="0">
                <a:latin typeface="Calibri" pitchFamily="34" charset="0"/>
                <a:ea typeface="ヒラギノ角ゴ Pro W3"/>
                <a:cs typeface="ヒラギノ角ゴ Pro W3"/>
              </a:rPr>
              <a:t>Samenwerken	- Gemeenschappelijke doelen/belangen</a:t>
            </a:r>
          </a:p>
          <a:p>
            <a:pPr marL="0" indent="0">
              <a:buFont typeface="Lucida Grande"/>
              <a:buNone/>
            </a:pPr>
            <a:r>
              <a:rPr lang="nl-NL" sz="1800" dirty="0" smtClean="0">
                <a:latin typeface="Calibri" pitchFamily="34" charset="0"/>
                <a:ea typeface="ヒラギノ角ゴ Pro W3"/>
                <a:cs typeface="ヒラギノ角ゴ Pro W3"/>
              </a:rPr>
              <a:t>			- Soms ‘onderhandelen’ over hoe doelen </a:t>
            </a:r>
            <a:r>
              <a:rPr lang="nl-NL" sz="1800" dirty="0" smtClean="0">
                <a:latin typeface="Calibri" pitchFamily="34" charset="0"/>
                <a:ea typeface="ヒラギノ角ゴ Pro W3"/>
                <a:cs typeface="ヒラギノ角ゴ Pro W3"/>
              </a:rPr>
              <a:t>te bereiken</a:t>
            </a:r>
          </a:p>
          <a:p>
            <a:pPr marL="0" indent="0">
              <a:buFont typeface="Lucida Grande"/>
              <a:buNone/>
            </a:pPr>
            <a:endParaRPr lang="nl-NL" sz="1800" dirty="0">
              <a:latin typeface="Calibri" pitchFamily="34" charset="0"/>
              <a:ea typeface="ヒラギノ角ゴ Pro W3"/>
              <a:cs typeface="ヒラギノ角ゴ Pro W3"/>
            </a:endParaRPr>
          </a:p>
          <a:p>
            <a:pPr marL="0" indent="0">
              <a:buFont typeface="Lucida Grande"/>
              <a:buNone/>
            </a:pPr>
            <a:endParaRPr lang="nl-NL" sz="1800" dirty="0" smtClean="0">
              <a:latin typeface="Calibri" pitchFamily="34" charset="0"/>
              <a:ea typeface="ヒラギノ角ゴ Pro W3"/>
              <a:cs typeface="ヒラギノ角ゴ Pro W3"/>
            </a:endParaRPr>
          </a:p>
          <a:p>
            <a:pPr marL="0" indent="0">
              <a:buFont typeface="Lucida Grande"/>
              <a:buNone/>
            </a:pPr>
            <a:r>
              <a:rPr lang="nl-NL" sz="1800" dirty="0" smtClean="0">
                <a:latin typeface="Calibri" pitchFamily="34" charset="0"/>
                <a:ea typeface="ヒラギノ角ゴ Pro W3"/>
                <a:cs typeface="ヒラギノ角ゴ Pro W3"/>
              </a:rPr>
              <a:t>Onderhandelen - </a:t>
            </a:r>
            <a:r>
              <a:rPr lang="nl-NL" sz="1800" dirty="0" smtClean="0">
                <a:latin typeface="Calibri" pitchFamily="34" charset="0"/>
                <a:ea typeface="ヒラギノ角ゴ Pro W3"/>
                <a:cs typeface="ヒラギノ角ゴ Pro W3"/>
              </a:rPr>
              <a:t>Tegengestelde doelen/belangen</a:t>
            </a:r>
          </a:p>
          <a:p>
            <a:pPr marL="0" indent="0">
              <a:buFont typeface="Lucida Grande"/>
              <a:buNone/>
            </a:pPr>
            <a:r>
              <a:rPr lang="nl-NL" sz="1800" dirty="0" smtClean="0">
                <a:latin typeface="Calibri" pitchFamily="34" charset="0"/>
                <a:ea typeface="ヒラギノ角ゴ Pro W3"/>
                <a:cs typeface="ヒラギノ角ゴ Pro W3"/>
              </a:rPr>
              <a:t>			</a:t>
            </a:r>
            <a:r>
              <a:rPr lang="nl-NL" sz="1800" dirty="0" smtClean="0">
                <a:latin typeface="Calibri" pitchFamily="34" charset="0"/>
                <a:ea typeface="ヒラギノ角ゴ Pro W3"/>
                <a:cs typeface="ヒラギノ角ゴ Pro W3"/>
              </a:rPr>
              <a:t>  - </a:t>
            </a:r>
            <a:r>
              <a:rPr lang="nl-NL" sz="1800" dirty="0" smtClean="0">
                <a:latin typeface="Calibri" pitchFamily="34" charset="0"/>
                <a:ea typeface="ヒラギノ角ゴ Pro W3"/>
                <a:cs typeface="ヒラギノ角ゴ Pro W3"/>
              </a:rPr>
              <a:t>Bereid tot compromis (win-win</a:t>
            </a:r>
            <a:r>
              <a:rPr lang="nl-NL" sz="1800" dirty="0" smtClean="0">
                <a:latin typeface="Calibri" pitchFamily="34" charset="0"/>
                <a:ea typeface="ヒラギノ角ゴ Pro W3"/>
                <a:cs typeface="ヒラギノ角ゴ Pro W3"/>
              </a:rPr>
              <a:t>)</a:t>
            </a:r>
          </a:p>
          <a:p>
            <a:pPr marL="0" indent="0">
              <a:buFont typeface="Lucida Grande"/>
              <a:buNone/>
            </a:pPr>
            <a:endParaRPr lang="nl-NL" sz="1800" dirty="0" smtClean="0">
              <a:latin typeface="Calibri" pitchFamily="34" charset="0"/>
              <a:ea typeface="ヒラギノ角ゴ Pro W3"/>
              <a:cs typeface="ヒラギノ角ゴ Pro W3"/>
            </a:endParaRPr>
          </a:p>
          <a:p>
            <a:pPr marL="0" indent="0">
              <a:buFont typeface="Lucida Grande"/>
              <a:buNone/>
            </a:pPr>
            <a:r>
              <a:rPr lang="nl-NL" sz="1800" dirty="0" smtClean="0">
                <a:latin typeface="Calibri" pitchFamily="34" charset="0"/>
                <a:ea typeface="ヒラギノ角ゴ Pro W3"/>
                <a:cs typeface="ヒラギノ角ゴ Pro W3"/>
              </a:rPr>
              <a:t>Vechten	</a:t>
            </a:r>
            <a:r>
              <a:rPr lang="nl-NL" sz="1800" dirty="0" smtClean="0">
                <a:latin typeface="Calibri" pitchFamily="34" charset="0"/>
                <a:ea typeface="ヒラギノ角ゴ Pro W3"/>
                <a:cs typeface="ヒラギノ角ゴ Pro W3"/>
              </a:rPr>
              <a:t>        </a:t>
            </a:r>
            <a:r>
              <a:rPr lang="nl-NL" sz="1800" dirty="0" smtClean="0">
                <a:latin typeface="Calibri" pitchFamily="34" charset="0"/>
                <a:ea typeface="ヒラギノ角ゴ Pro W3"/>
                <a:cs typeface="ヒラギノ角ゴ Pro W3"/>
              </a:rPr>
              <a:t>	- Elkaar uitsluitende doelen en belangen</a:t>
            </a:r>
          </a:p>
          <a:p>
            <a:pPr marL="0" indent="0">
              <a:buFont typeface="Lucida Grande"/>
              <a:buNone/>
            </a:pPr>
            <a:r>
              <a:rPr lang="nl-NL" sz="1800" dirty="0" smtClean="0">
                <a:latin typeface="Calibri" pitchFamily="34" charset="0"/>
                <a:ea typeface="ヒラギノ角ゴ Pro W3"/>
                <a:cs typeface="ヒラギノ角ゴ Pro W3"/>
              </a:rPr>
              <a:t>			- Niet bereid tot compromis (</a:t>
            </a:r>
            <a:r>
              <a:rPr lang="nl-NL" sz="1800" dirty="0" err="1" smtClean="0">
                <a:latin typeface="Calibri" pitchFamily="34" charset="0"/>
                <a:ea typeface="ヒラギノ角ゴ Pro W3"/>
                <a:cs typeface="ヒラギノ角ゴ Pro W3"/>
              </a:rPr>
              <a:t>win-verlies</a:t>
            </a:r>
            <a:r>
              <a:rPr lang="nl-NL" sz="1800" dirty="0" smtClean="0">
                <a:latin typeface="Calibri" pitchFamily="34" charset="0"/>
                <a:ea typeface="ヒラギノ角ゴ Pro W3"/>
                <a:cs typeface="ヒラギノ角ゴ Pro W3"/>
              </a:rPr>
              <a:t>)</a:t>
            </a:r>
          </a:p>
        </p:txBody>
      </p:sp>
      <p:sp>
        <p:nvSpPr>
          <p:cNvPr id="9" name="Rectangle 6"/>
          <p:cNvSpPr txBox="1">
            <a:spLocks noChangeArrowheads="1"/>
          </p:cNvSpPr>
          <p:nvPr/>
        </p:nvSpPr>
        <p:spPr bwMode="auto">
          <a:xfrm>
            <a:off x="1219200" y="36723"/>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nl-NL" sz="3200" kern="0" dirty="0">
              <a:solidFill>
                <a:schemeClr val="tx2"/>
              </a:solidFill>
              <a:latin typeface="Eau" pitchFamily="50" charset="0"/>
              <a:ea typeface="ヒラギノ角ゴ Pro W3" charset="-128"/>
              <a:cs typeface="ヒラギノ角ゴ Pro W3" charset="-128"/>
            </a:endParaRPr>
          </a:p>
        </p:txBody>
      </p:sp>
      <p:sp>
        <p:nvSpPr>
          <p:cNvPr id="11" name="Titel 1"/>
          <p:cNvSpPr>
            <a:spLocks noGrp="1"/>
          </p:cNvSpPr>
          <p:nvPr>
            <p:ph type="title"/>
          </p:nvPr>
        </p:nvSpPr>
        <p:spPr>
          <a:xfrm>
            <a:off x="1547813" y="2305242"/>
            <a:ext cx="7138987" cy="409575"/>
          </a:xfrm>
        </p:spPr>
        <p:txBody>
          <a:bodyPr>
            <a:normAutofit fontScale="90000"/>
          </a:bodyPr>
          <a:lstStyle/>
          <a:p>
            <a:r>
              <a:rPr lang="nl-NL" sz="3200" b="1" dirty="0">
                <a:latin typeface="Calibri" pitchFamily="34" charset="0"/>
                <a:ea typeface="ヒラギノ角ゴ Pro W3"/>
                <a:cs typeface="ヒラギノ角ゴ Pro W3"/>
              </a:rPr>
              <a:t>Onderscheid samenwerken, onderhandelen en ‘vechten’</a:t>
            </a:r>
            <a:endParaRPr lang="nl-NL" sz="3200" b="1" dirty="0"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62458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1258888" y="2123635"/>
            <a:ext cx="7354887" cy="620712"/>
          </a:xfrm>
        </p:spPr>
        <p:txBody>
          <a:bodyPr/>
          <a:lstStyle/>
          <a:p>
            <a:pPr eaLnBrk="1" hangingPunct="1"/>
            <a:r>
              <a:rPr lang="nl-NL" sz="3200" b="1" dirty="0" smtClean="0">
                <a:latin typeface="Calibri" pitchFamily="34" charset="0"/>
                <a:ea typeface="ヒラギノ角ゴ Pro W3"/>
                <a:cs typeface="Calibri" pitchFamily="34" charset="0"/>
              </a:rPr>
              <a:t>Kenmerken onderhandeling</a:t>
            </a:r>
          </a:p>
        </p:txBody>
      </p:sp>
      <p:sp>
        <p:nvSpPr>
          <p:cNvPr id="5" name="Tijdelijke aanduiding voor inhoud 2"/>
          <p:cNvSpPr>
            <a:spLocks noGrp="1"/>
          </p:cNvSpPr>
          <p:nvPr>
            <p:ph idx="1"/>
          </p:nvPr>
        </p:nvSpPr>
        <p:spPr>
          <a:xfrm>
            <a:off x="1044575" y="3058672"/>
            <a:ext cx="8075613" cy="2952750"/>
          </a:xfrm>
        </p:spPr>
        <p:txBody>
          <a:bodyPr>
            <a:normAutofit fontScale="92500" lnSpcReduction="20000"/>
          </a:bodyPr>
          <a:lstStyle/>
          <a:p>
            <a:pPr>
              <a:buFontTx/>
              <a:buChar char="-"/>
            </a:pPr>
            <a:r>
              <a:rPr lang="nl-NL" sz="2800" dirty="0" smtClean="0">
                <a:latin typeface="Calibri" pitchFamily="34" charset="0"/>
                <a:ea typeface="ヒラギノ角ゴ Pro W3"/>
                <a:cs typeface="ヒラギノ角ゴ Pro W3"/>
              </a:rPr>
              <a:t>Tegengestelde belangen/doelen</a:t>
            </a:r>
          </a:p>
          <a:p>
            <a:pPr>
              <a:buFontTx/>
              <a:buChar char="-"/>
            </a:pPr>
            <a:endParaRPr lang="nl-NL" sz="2800" dirty="0" smtClean="0">
              <a:latin typeface="Calibri" pitchFamily="34" charset="0"/>
              <a:ea typeface="ヒラギノ角ゴ Pro W3"/>
              <a:cs typeface="ヒラギノ角ゴ Pro W3"/>
            </a:endParaRPr>
          </a:p>
          <a:p>
            <a:pPr>
              <a:buFontTx/>
              <a:buChar char="-"/>
            </a:pPr>
            <a:r>
              <a:rPr lang="nl-NL" sz="2800" dirty="0" smtClean="0">
                <a:latin typeface="Calibri" pitchFamily="34" charset="0"/>
                <a:ea typeface="ヒラギノ角ゴ Pro W3"/>
                <a:cs typeface="ヒラギノ角ゴ Pro W3"/>
              </a:rPr>
              <a:t>Wederzijdse afhankelijkheid </a:t>
            </a:r>
          </a:p>
          <a:p>
            <a:pPr>
              <a:buFontTx/>
              <a:buChar char="-"/>
            </a:pPr>
            <a:endParaRPr lang="nl-NL" sz="2800" dirty="0" smtClean="0">
              <a:latin typeface="Calibri" pitchFamily="34" charset="0"/>
              <a:ea typeface="ヒラギノ角ゴ Pro W3"/>
              <a:cs typeface="ヒラギノ角ゴ Pro W3"/>
            </a:endParaRPr>
          </a:p>
          <a:p>
            <a:pPr>
              <a:buFontTx/>
              <a:buChar char="-"/>
            </a:pPr>
            <a:r>
              <a:rPr lang="nl-NL" sz="2800" dirty="0" smtClean="0">
                <a:latin typeface="Calibri" pitchFamily="34" charset="0"/>
                <a:ea typeface="ヒラギノ角ゴ Pro W3"/>
                <a:cs typeface="ヒラギノ角ゴ Pro W3"/>
              </a:rPr>
              <a:t>Pressie uitoefenen schadelijk</a:t>
            </a:r>
          </a:p>
          <a:p>
            <a:pPr>
              <a:buFontTx/>
              <a:buChar char="-"/>
            </a:pPr>
            <a:endParaRPr lang="nl-NL" sz="2800" dirty="0" smtClean="0">
              <a:latin typeface="Calibri" pitchFamily="34" charset="0"/>
              <a:ea typeface="ヒラギノ角ゴ Pro W3"/>
              <a:cs typeface="ヒラギノ角ゴ Pro W3"/>
            </a:endParaRPr>
          </a:p>
          <a:p>
            <a:pPr>
              <a:buFontTx/>
              <a:buChar char="-"/>
            </a:pPr>
            <a:r>
              <a:rPr lang="nl-NL" sz="2800" dirty="0" smtClean="0">
                <a:latin typeface="Calibri" pitchFamily="34" charset="0"/>
                <a:ea typeface="ヒラギノ角ゴ Pro W3"/>
                <a:cs typeface="ヒラギノ角ゴ Pro W3"/>
              </a:rPr>
              <a:t>Indien geen compromis, relatie onder druk</a:t>
            </a:r>
          </a:p>
          <a:p>
            <a:pPr>
              <a:buFontTx/>
              <a:buChar char="-"/>
            </a:pPr>
            <a:endParaRPr lang="nl-NL" sz="2800" dirty="0" smtClean="0">
              <a:latin typeface="Calibri" pitchFamily="34" charset="0"/>
              <a:ea typeface="ヒラギノ角ゴ Pro W3"/>
              <a:cs typeface="ヒラギノ角ゴ Pro W3"/>
            </a:endParaRPr>
          </a:p>
          <a:p>
            <a:pPr eaLnBrk="1" hangingPunct="1"/>
            <a:endParaRPr lang="nl-NL" sz="2800" dirty="0" smtClean="0">
              <a:latin typeface="Calibri" pitchFamily="34" charset="0"/>
              <a:ea typeface="ヒラギノ角ゴ Pro W3"/>
              <a:cs typeface="Calibri" pitchFamily="34" charset="0"/>
            </a:endParaRPr>
          </a:p>
        </p:txBody>
      </p:sp>
    </p:spTree>
    <p:extLst>
      <p:ext uri="{BB962C8B-B14F-4D97-AF65-F5344CB8AC3E}">
        <p14:creationId xmlns:p14="http://schemas.microsoft.com/office/powerpoint/2010/main" val="414483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2995984" y="2124092"/>
            <a:ext cx="5634499" cy="303242"/>
          </a:xfrm>
        </p:spPr>
        <p:txBody>
          <a:bodyPr>
            <a:normAutofit fontScale="90000"/>
          </a:bodyPr>
          <a:lstStyle/>
          <a:p>
            <a:r>
              <a:rPr lang="nl-NL" sz="3200" b="1" dirty="0" smtClean="0">
                <a:latin typeface="Calibri" pitchFamily="34" charset="0"/>
                <a:ea typeface="ヒラギノ角ゴ Pro W3"/>
                <a:cs typeface="ヒラギノ角ゴ Pro W3"/>
              </a:rPr>
              <a:t>	Onderhandelingsstijlen</a:t>
            </a:r>
          </a:p>
        </p:txBody>
      </p:sp>
      <p:pic>
        <p:nvPicPr>
          <p:cNvPr id="5" name="Picture 8" descr="http://123management.nl/0/030_cultuur/images/012_leiderschap_conflictstijlen_thomas_kilmann1.jpg">
            <a:hlinkClick r:id="rId4"/>
          </p:cNvPr>
          <p:cNvPicPr>
            <a:picLocks noChangeAspect="1" noChangeArrowheads="1"/>
          </p:cNvPicPr>
          <p:nvPr/>
        </p:nvPicPr>
        <p:blipFill>
          <a:blip r:embed="rId5" cstate="print"/>
          <a:srcRect/>
          <a:stretch>
            <a:fillRect/>
          </a:stretch>
        </p:blipFill>
        <p:spPr bwMode="auto">
          <a:xfrm>
            <a:off x="2851968" y="2844171"/>
            <a:ext cx="5058143" cy="3791415"/>
          </a:xfrm>
          <a:prstGeom prst="rect">
            <a:avLst/>
          </a:prstGeom>
          <a:noFill/>
          <a:ln w="9525">
            <a:noFill/>
            <a:miter lim="800000"/>
            <a:headEnd/>
            <a:tailEnd/>
          </a:ln>
        </p:spPr>
      </p:pic>
    </p:spTree>
    <p:extLst>
      <p:ext uri="{BB962C8B-B14F-4D97-AF65-F5344CB8AC3E}">
        <p14:creationId xmlns:p14="http://schemas.microsoft.com/office/powerpoint/2010/main" val="372249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1331913" y="2064114"/>
            <a:ext cx="7354887" cy="620712"/>
          </a:xfrm>
        </p:spPr>
        <p:txBody>
          <a:bodyPr/>
          <a:lstStyle/>
          <a:p>
            <a:pPr eaLnBrk="1" hangingPunct="1"/>
            <a:r>
              <a:rPr lang="nl-NL" sz="3200" b="1" smtClean="0">
                <a:latin typeface="Calibri" pitchFamily="34" charset="0"/>
                <a:ea typeface="ヒラギノ角ゴ Pro W3"/>
                <a:cs typeface="Calibri" pitchFamily="34" charset="0"/>
              </a:rPr>
              <a:t>	Onderhandelingsproces</a:t>
            </a:r>
          </a:p>
        </p:txBody>
      </p:sp>
      <p:sp>
        <p:nvSpPr>
          <p:cNvPr id="5" name="Tijdelijke aanduiding voor inhoud 2"/>
          <p:cNvSpPr>
            <a:spLocks noGrp="1"/>
          </p:cNvSpPr>
          <p:nvPr>
            <p:ph idx="1"/>
          </p:nvPr>
        </p:nvSpPr>
        <p:spPr>
          <a:xfrm>
            <a:off x="683568" y="3143688"/>
            <a:ext cx="8460432" cy="2952750"/>
          </a:xfrm>
        </p:spPr>
        <p:txBody>
          <a:bodyPr/>
          <a:lstStyle/>
          <a:p>
            <a:pPr marL="0" indent="0" eaLnBrk="1" hangingPunct="1">
              <a:buFont typeface="Lucida Grande"/>
              <a:buNone/>
            </a:pPr>
            <a:r>
              <a:rPr lang="nl-NL" sz="2800" b="1" u="sng" dirty="0" smtClean="0">
                <a:latin typeface="Calibri" pitchFamily="34" charset="0"/>
                <a:ea typeface="ヒラギノ角ゴ Pro W3"/>
                <a:cs typeface="Calibri" pitchFamily="34" charset="0"/>
              </a:rPr>
              <a:t>Gefaseerde aanpak</a:t>
            </a:r>
          </a:p>
          <a:p>
            <a:pPr marL="0" indent="0" eaLnBrk="1" hangingPunct="1">
              <a:buFont typeface="Lucida Grande"/>
              <a:buNone/>
            </a:pPr>
            <a:r>
              <a:rPr lang="nl-NL" sz="2400" dirty="0" smtClean="0">
                <a:latin typeface="Calibri" pitchFamily="34" charset="0"/>
                <a:ea typeface="ヒラギノ角ゴ Pro W3"/>
                <a:cs typeface="Calibri" pitchFamily="34" charset="0"/>
              </a:rPr>
              <a:t>1) Voorbereiding onderhandeling</a:t>
            </a:r>
          </a:p>
          <a:p>
            <a:pPr marL="0" indent="0" eaLnBrk="1" hangingPunct="1">
              <a:buFont typeface="Lucida Grande"/>
              <a:buNone/>
            </a:pPr>
            <a:r>
              <a:rPr lang="nl-NL" sz="2400" dirty="0" smtClean="0">
                <a:latin typeface="Calibri" pitchFamily="34" charset="0"/>
                <a:ea typeface="ヒラギノ角ゴ Pro W3"/>
                <a:cs typeface="Calibri" pitchFamily="34" charset="0"/>
              </a:rPr>
              <a:t>2) Openingsfase</a:t>
            </a:r>
          </a:p>
          <a:p>
            <a:pPr marL="0" indent="0" eaLnBrk="1" hangingPunct="1">
              <a:buFont typeface="Lucida Grande"/>
              <a:buNone/>
            </a:pPr>
            <a:r>
              <a:rPr lang="nl-NL" sz="2400" dirty="0" smtClean="0">
                <a:latin typeface="Calibri" pitchFamily="34" charset="0"/>
                <a:ea typeface="ヒラギノ角ゴ Pro W3"/>
                <a:cs typeface="Calibri" pitchFamily="34" charset="0"/>
              </a:rPr>
              <a:t>3) Discussie en onderzoeken</a:t>
            </a:r>
          </a:p>
          <a:p>
            <a:pPr marL="0" indent="0" eaLnBrk="1" hangingPunct="1">
              <a:buFont typeface="Lucida Grande"/>
              <a:buNone/>
            </a:pPr>
            <a:r>
              <a:rPr lang="nl-NL" sz="2400" dirty="0" smtClean="0">
                <a:latin typeface="Calibri" pitchFamily="34" charset="0"/>
                <a:ea typeface="ヒラギノ角ゴ Pro W3"/>
                <a:cs typeface="Calibri" pitchFamily="34" charset="0"/>
              </a:rPr>
              <a:t>4) Loven en bieden</a:t>
            </a:r>
          </a:p>
          <a:p>
            <a:pPr marL="0" indent="0" eaLnBrk="1" hangingPunct="1">
              <a:buFont typeface="Lucida Grande"/>
              <a:buNone/>
            </a:pPr>
            <a:r>
              <a:rPr lang="nl-NL" sz="2400" dirty="0" smtClean="0">
                <a:latin typeface="Calibri" pitchFamily="34" charset="0"/>
                <a:ea typeface="ヒラギノ角ゴ Pro W3"/>
                <a:cs typeface="Calibri" pitchFamily="34" charset="0"/>
              </a:rPr>
              <a:t>5) Compromis of impasse	</a:t>
            </a:r>
          </a:p>
        </p:txBody>
      </p:sp>
      <p:pic>
        <p:nvPicPr>
          <p:cNvPr id="6" name="Afbeelding 5" descr="003.jpg"/>
          <p:cNvPicPr>
            <a:picLocks noChangeAspect="1"/>
          </p:cNvPicPr>
          <p:nvPr/>
        </p:nvPicPr>
        <p:blipFill>
          <a:blip r:embed="rId4" cstate="print"/>
          <a:stretch>
            <a:fillRect/>
          </a:stretch>
        </p:blipFill>
        <p:spPr>
          <a:xfrm>
            <a:off x="4499992" y="3477010"/>
            <a:ext cx="4176464" cy="3383710"/>
          </a:xfrm>
          <a:prstGeom prst="rect">
            <a:avLst/>
          </a:prstGeom>
        </p:spPr>
      </p:pic>
    </p:spTree>
    <p:extLst>
      <p:ext uri="{BB962C8B-B14F-4D97-AF65-F5344CB8AC3E}">
        <p14:creationId xmlns:p14="http://schemas.microsoft.com/office/powerpoint/2010/main" val="2221856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1331913" y="2057190"/>
            <a:ext cx="7354887" cy="620712"/>
          </a:xfrm>
        </p:spPr>
        <p:txBody>
          <a:bodyPr/>
          <a:lstStyle/>
          <a:p>
            <a:pPr eaLnBrk="1" hangingPunct="1"/>
            <a:r>
              <a:rPr lang="nl-NL" sz="3200" b="1" dirty="0" smtClean="0">
                <a:latin typeface="Calibri" pitchFamily="34" charset="0"/>
                <a:ea typeface="ヒラギノ角ゴ Pro W3"/>
                <a:cs typeface="Calibri" pitchFamily="34" charset="0"/>
              </a:rPr>
              <a:t>	Onderhandelingsproces</a:t>
            </a:r>
          </a:p>
        </p:txBody>
      </p:sp>
      <p:sp>
        <p:nvSpPr>
          <p:cNvPr id="5" name="Tijdelijke aanduiding voor inhoud 2"/>
          <p:cNvSpPr>
            <a:spLocks noGrp="1"/>
          </p:cNvSpPr>
          <p:nvPr>
            <p:ph idx="1"/>
          </p:nvPr>
        </p:nvSpPr>
        <p:spPr>
          <a:xfrm>
            <a:off x="1258888" y="3209715"/>
            <a:ext cx="8075612" cy="3456458"/>
          </a:xfrm>
        </p:spPr>
        <p:txBody>
          <a:bodyPr>
            <a:normAutofit lnSpcReduction="10000"/>
          </a:bodyPr>
          <a:lstStyle/>
          <a:p>
            <a:pPr eaLnBrk="1" hangingPunct="1">
              <a:buFont typeface="Lucida Grande"/>
              <a:buNone/>
            </a:pPr>
            <a:r>
              <a:rPr lang="nl-NL" sz="2800" u="sng" dirty="0" smtClean="0">
                <a:latin typeface="Calibri" pitchFamily="34" charset="0"/>
                <a:ea typeface="ヒラギノ角ゴ Pro W3"/>
                <a:cs typeface="Calibri" pitchFamily="34" charset="0"/>
              </a:rPr>
              <a:t>1 Voorbereiding</a:t>
            </a:r>
          </a:p>
          <a:p>
            <a:pPr eaLnBrk="1" hangingPunct="1">
              <a:buFontTx/>
              <a:buChar char="-"/>
            </a:pPr>
            <a:r>
              <a:rPr lang="nl-NL" sz="2400" dirty="0" smtClean="0">
                <a:latin typeface="Calibri" pitchFamily="34" charset="0"/>
                <a:ea typeface="ヒラギノ角ゴ Pro W3"/>
                <a:cs typeface="Calibri" pitchFamily="34" charset="0"/>
              </a:rPr>
              <a:t>Wat zijn jouw doel, belang en prioriteiten?</a:t>
            </a:r>
          </a:p>
          <a:p>
            <a:pPr eaLnBrk="1" hangingPunct="1">
              <a:buFontTx/>
              <a:buChar char="-"/>
            </a:pPr>
            <a:r>
              <a:rPr lang="nl-NL" sz="2400" dirty="0" smtClean="0">
                <a:latin typeface="Calibri" pitchFamily="34" charset="0"/>
                <a:ea typeface="ヒラギノ角ゴ Pro W3"/>
                <a:cs typeface="Calibri" pitchFamily="34" charset="0"/>
              </a:rPr>
              <a:t>Hoe wil jij jouw doel realiseren?</a:t>
            </a:r>
          </a:p>
          <a:p>
            <a:pPr eaLnBrk="1" hangingPunct="1">
              <a:buFontTx/>
              <a:buChar char="-"/>
            </a:pPr>
            <a:r>
              <a:rPr lang="nl-NL" sz="2400" dirty="0" smtClean="0">
                <a:latin typeface="Calibri" pitchFamily="34" charset="0"/>
                <a:ea typeface="ヒラギノ角ゴ Pro W3"/>
                <a:cs typeface="Calibri" pitchFamily="34" charset="0"/>
              </a:rPr>
              <a:t>Wat wil de andere partij?</a:t>
            </a:r>
          </a:p>
          <a:p>
            <a:pPr eaLnBrk="1" hangingPunct="1">
              <a:buFontTx/>
              <a:buChar char="-"/>
            </a:pPr>
            <a:r>
              <a:rPr lang="nl-NL" sz="2400" dirty="0" smtClean="0">
                <a:latin typeface="Calibri" pitchFamily="34" charset="0"/>
                <a:ea typeface="ヒラギノ角ゴ Pro W3"/>
                <a:cs typeface="Calibri" pitchFamily="34" charset="0"/>
              </a:rPr>
              <a:t>Met wie zit jij om de tafel?</a:t>
            </a:r>
          </a:p>
          <a:p>
            <a:pPr eaLnBrk="1" hangingPunct="1">
              <a:buFontTx/>
              <a:buChar char="-"/>
            </a:pPr>
            <a:r>
              <a:rPr lang="nl-NL" sz="2400" dirty="0" smtClean="0">
                <a:latin typeface="Calibri" pitchFamily="34" charset="0"/>
                <a:ea typeface="ヒラギノ角ゴ Pro W3"/>
                <a:cs typeface="Calibri" pitchFamily="34" charset="0"/>
              </a:rPr>
              <a:t>Wat kun jij bieden?</a:t>
            </a:r>
          </a:p>
          <a:p>
            <a:pPr eaLnBrk="1" hangingPunct="1">
              <a:buFontTx/>
              <a:buChar char="-"/>
            </a:pPr>
            <a:r>
              <a:rPr lang="nl-NL" sz="2400" dirty="0" smtClean="0">
                <a:latin typeface="Calibri" pitchFamily="34" charset="0"/>
                <a:ea typeface="ヒラギノ角ゴ Pro W3"/>
                <a:cs typeface="Calibri" pitchFamily="34" charset="0"/>
              </a:rPr>
              <a:t>Wat wil jij wel en absoluut niet?</a:t>
            </a:r>
          </a:p>
          <a:p>
            <a:pPr eaLnBrk="1" hangingPunct="1">
              <a:buFontTx/>
              <a:buChar char="-"/>
            </a:pPr>
            <a:r>
              <a:rPr lang="nl-NL" sz="2400" dirty="0" smtClean="0">
                <a:latin typeface="Calibri" pitchFamily="34" charset="0"/>
                <a:ea typeface="ヒラギノ角ゴ Pro W3"/>
                <a:cs typeface="Calibri" pitchFamily="34" charset="0"/>
              </a:rPr>
              <a:t>Wanneer is jouw grens bereikt?</a:t>
            </a:r>
          </a:p>
          <a:p>
            <a:pPr eaLnBrk="1" hangingPunct="1">
              <a:buFontTx/>
              <a:buChar char="-"/>
            </a:pPr>
            <a:endParaRPr lang="nl-NL" sz="2400" dirty="0" smtClean="0">
              <a:latin typeface="Calibri" pitchFamily="34" charset="0"/>
              <a:ea typeface="ヒラギノ角ゴ Pro W3"/>
              <a:cs typeface="Calibri" pitchFamily="34" charset="0"/>
            </a:endParaRPr>
          </a:p>
          <a:p>
            <a:pPr eaLnBrk="1" hangingPunct="1">
              <a:buFont typeface="Lucida Grande"/>
              <a:buNone/>
            </a:pPr>
            <a:endParaRPr lang="nl-NL" sz="2400" dirty="0" smtClean="0">
              <a:latin typeface="Calibri" pitchFamily="34" charset="0"/>
              <a:ea typeface="ヒラギノ角ゴ Pro W3"/>
              <a:cs typeface="Calibri" pitchFamily="34" charset="0"/>
            </a:endParaRPr>
          </a:p>
        </p:txBody>
      </p:sp>
    </p:spTree>
    <p:extLst>
      <p:ext uri="{BB962C8B-B14F-4D97-AF65-F5344CB8AC3E}">
        <p14:creationId xmlns:p14="http://schemas.microsoft.com/office/powerpoint/2010/main" val="229204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01037" y="-3932"/>
            <a:ext cx="2563283" cy="1422400"/>
          </a:xfrm>
          <a:prstGeom prst="rect">
            <a:avLst/>
          </a:prstGeom>
        </p:spPr>
      </p:pic>
      <p:pic>
        <p:nvPicPr>
          <p:cNvPr id="8" name="Picture 7" descr="GroeneWelle_corporate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919" y="652044"/>
            <a:ext cx="3351335" cy="1222853"/>
          </a:xfrm>
          <a:prstGeom prst="rect">
            <a:avLst/>
          </a:prstGeom>
        </p:spPr>
      </p:pic>
      <p:sp>
        <p:nvSpPr>
          <p:cNvPr id="4" name="Titel 1"/>
          <p:cNvSpPr>
            <a:spLocks noGrp="1"/>
          </p:cNvSpPr>
          <p:nvPr>
            <p:ph type="title"/>
          </p:nvPr>
        </p:nvSpPr>
        <p:spPr>
          <a:xfrm>
            <a:off x="1331913" y="2051853"/>
            <a:ext cx="7354887" cy="620713"/>
          </a:xfrm>
        </p:spPr>
        <p:txBody>
          <a:bodyPr/>
          <a:lstStyle/>
          <a:p>
            <a:pPr eaLnBrk="1" hangingPunct="1"/>
            <a:r>
              <a:rPr lang="nl-NL" sz="3200" b="1" dirty="0" smtClean="0">
                <a:latin typeface="Calibri" pitchFamily="34" charset="0"/>
                <a:ea typeface="ヒラギノ角ゴ Pro W3"/>
                <a:cs typeface="Calibri" pitchFamily="34" charset="0"/>
              </a:rPr>
              <a:t>	Onderhandelingsproces</a:t>
            </a:r>
          </a:p>
        </p:txBody>
      </p:sp>
      <p:sp>
        <p:nvSpPr>
          <p:cNvPr id="5" name="Tijdelijke aanduiding voor inhoud 2"/>
          <p:cNvSpPr>
            <a:spLocks noGrp="1"/>
          </p:cNvSpPr>
          <p:nvPr>
            <p:ph idx="1"/>
          </p:nvPr>
        </p:nvSpPr>
        <p:spPr>
          <a:xfrm>
            <a:off x="1258888" y="2699553"/>
            <a:ext cx="7356475" cy="3313113"/>
          </a:xfrm>
        </p:spPr>
        <p:txBody>
          <a:bodyPr/>
          <a:lstStyle/>
          <a:p>
            <a:pPr marL="0" indent="0" eaLnBrk="1" hangingPunct="1">
              <a:buFont typeface="Lucida Grande"/>
              <a:buNone/>
            </a:pPr>
            <a:endParaRPr lang="nl-NL" sz="2800" dirty="0" smtClean="0">
              <a:latin typeface="Calibri" pitchFamily="34" charset="0"/>
              <a:ea typeface="ヒラギノ角ゴ Pro W3"/>
              <a:cs typeface="Calibri" pitchFamily="34" charset="0"/>
            </a:endParaRPr>
          </a:p>
          <a:p>
            <a:pPr marL="0" indent="0" eaLnBrk="1" hangingPunct="1">
              <a:buFont typeface="Lucida Grande"/>
              <a:buNone/>
            </a:pPr>
            <a:r>
              <a:rPr lang="nl-NL" sz="2800" u="sng" dirty="0" smtClean="0">
                <a:latin typeface="Calibri" pitchFamily="34" charset="0"/>
                <a:ea typeface="ヒラギノ角ゴ Pro W3"/>
                <a:cs typeface="Calibri" pitchFamily="34" charset="0"/>
              </a:rPr>
              <a:t>2 Openingsfase</a:t>
            </a:r>
          </a:p>
          <a:p>
            <a:pPr marL="0" indent="0" eaLnBrk="1" hangingPunct="1">
              <a:buFontTx/>
              <a:buChar char="-"/>
            </a:pPr>
            <a:r>
              <a:rPr lang="nl-NL" sz="2400" dirty="0" smtClean="0">
                <a:latin typeface="Calibri" pitchFamily="34" charset="0"/>
                <a:ea typeface="ヒラギノ角ゴ Pro W3"/>
                <a:cs typeface="Calibri" pitchFamily="34" charset="0"/>
              </a:rPr>
              <a:t> Presenteer jouw belangen</a:t>
            </a:r>
          </a:p>
          <a:p>
            <a:pPr marL="0" indent="0" eaLnBrk="1" hangingPunct="1">
              <a:buFontTx/>
              <a:buChar char="-"/>
            </a:pPr>
            <a:r>
              <a:rPr lang="nl-NL" sz="2400" dirty="0" smtClean="0">
                <a:latin typeface="Calibri" pitchFamily="34" charset="0"/>
                <a:ea typeface="ヒラギノ角ゴ Pro W3"/>
                <a:cs typeface="Calibri" pitchFamily="34" charset="0"/>
              </a:rPr>
              <a:t> Motiveer jouw belangen</a:t>
            </a:r>
          </a:p>
          <a:p>
            <a:pPr marL="0" indent="0" eaLnBrk="1" hangingPunct="1">
              <a:buFontTx/>
              <a:buChar char="-"/>
            </a:pPr>
            <a:r>
              <a:rPr lang="nl-NL" sz="2400" dirty="0" smtClean="0">
                <a:latin typeface="Calibri" pitchFamily="34" charset="0"/>
                <a:ea typeface="ヒラギノ角ゴ Pro W3"/>
                <a:cs typeface="Calibri" pitchFamily="34" charset="0"/>
              </a:rPr>
              <a:t> Vraag naar doelen en belangen van de ander</a:t>
            </a:r>
          </a:p>
        </p:txBody>
      </p:sp>
    </p:spTree>
    <p:extLst>
      <p:ext uri="{BB962C8B-B14F-4D97-AF65-F5344CB8AC3E}">
        <p14:creationId xmlns:p14="http://schemas.microsoft.com/office/powerpoint/2010/main" val="324279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derhandelen roelof schut" id="{4627BB45-5F25-4304-A601-B6EBD38B0EEE}" vid="{E7281E8D-2275-4439-9633-6A7B503E383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E9CE408372404FADDB336477639BFB" ma:contentTypeVersion="1" ma:contentTypeDescription="Een nieuw document maken." ma:contentTypeScope="" ma:versionID="0a923de61e44b713f96d573a0c6ded59">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6A29C6F-D1B6-4B3E-B945-6ACADEBA7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95E094-9BF4-4978-A1EE-BD38981FCA9D}">
  <ds:schemaRefs>
    <ds:schemaRef ds:uri="http://schemas.microsoft.com/sharepoint/v3/contenttype/forms"/>
  </ds:schemaRefs>
</ds:datastoreItem>
</file>

<file path=customXml/itemProps3.xml><?xml version="1.0" encoding="utf-8"?>
<ds:datastoreItem xmlns:ds="http://schemas.openxmlformats.org/officeDocument/2006/customXml" ds:itemID="{5CA6386E-AE15-41A3-890A-93585505B329}">
  <ds:schemaRef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86</TotalTime>
  <Words>419</Words>
  <Application>Microsoft Office PowerPoint</Application>
  <PresentationFormat>Diavoorstelling (4:3)</PresentationFormat>
  <Paragraphs>107</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Eau</vt:lpstr>
      <vt:lpstr>Eau Sans Book</vt:lpstr>
      <vt:lpstr>Lucida Grande</vt:lpstr>
      <vt:lpstr>ヒラギノ角ゴ Pro W3</vt:lpstr>
      <vt:lpstr>Office Theme</vt:lpstr>
      <vt:lpstr>PowerPoint-presentatie</vt:lpstr>
      <vt:lpstr>Lesindeling</vt:lpstr>
      <vt:lpstr>Definitie</vt:lpstr>
      <vt:lpstr>Onderscheid samenwerken, onderhandelen en ‘vechten’</vt:lpstr>
      <vt:lpstr>Kenmerken onderhandeling</vt:lpstr>
      <vt:lpstr> Onderhandelingsstijlen</vt:lpstr>
      <vt:lpstr> Onderhandelingsproces</vt:lpstr>
      <vt:lpstr> Onderhandelingsproces</vt:lpstr>
      <vt:lpstr> Onderhandelingsproces</vt:lpstr>
      <vt:lpstr> Onderhandelingsproces</vt:lpstr>
      <vt:lpstr> Onderhandelingsproces </vt:lpstr>
      <vt:lpstr> Onderhandelingsproces </vt:lpstr>
      <vt:lpstr> De rol van emoties bij onderhandelingen </vt:lpstr>
      <vt:lpstr> Tien regels voor succesvolle onderhandeling</vt:lpstr>
      <vt:lpstr> De onderhandelaar</vt:lpstr>
      <vt:lpstr> Tot slot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Vormshop</dc:creator>
  <cp:lastModifiedBy>Wim Zweep</cp:lastModifiedBy>
  <cp:revision>17</cp:revision>
  <cp:lastPrinted>2015-12-04T13:26:17Z</cp:lastPrinted>
  <dcterms:created xsi:type="dcterms:W3CDTF">2015-09-03T13:41:27Z</dcterms:created>
  <dcterms:modified xsi:type="dcterms:W3CDTF">2017-02-14T09:59:29Z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0x01010029E9CE408372404FADDB336477639BFB</vt:lpwstr>
  </property>
</Properties>
</file>